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2"/>
  </p:notesMasterIdLst>
  <p:handoutMasterIdLst>
    <p:handoutMasterId r:id="rId33"/>
  </p:handoutMasterIdLst>
  <p:sldIdLst>
    <p:sldId id="413" r:id="rId2"/>
    <p:sldId id="414" r:id="rId3"/>
    <p:sldId id="388" r:id="rId4"/>
    <p:sldId id="389" r:id="rId5"/>
    <p:sldId id="387" r:id="rId6"/>
    <p:sldId id="391" r:id="rId7"/>
    <p:sldId id="381" r:id="rId8"/>
    <p:sldId id="393" r:id="rId9"/>
    <p:sldId id="392" r:id="rId10"/>
    <p:sldId id="395" r:id="rId11"/>
    <p:sldId id="394" r:id="rId12"/>
    <p:sldId id="382" r:id="rId13"/>
    <p:sldId id="397" r:id="rId14"/>
    <p:sldId id="398" r:id="rId15"/>
    <p:sldId id="399" r:id="rId16"/>
    <p:sldId id="400" r:id="rId17"/>
    <p:sldId id="401" r:id="rId18"/>
    <p:sldId id="403" r:id="rId19"/>
    <p:sldId id="384" r:id="rId20"/>
    <p:sldId id="404" r:id="rId21"/>
    <p:sldId id="385" r:id="rId22"/>
    <p:sldId id="405" r:id="rId23"/>
    <p:sldId id="411" r:id="rId24"/>
    <p:sldId id="406" r:id="rId25"/>
    <p:sldId id="412" r:id="rId26"/>
    <p:sldId id="386" r:id="rId27"/>
    <p:sldId id="407" r:id="rId28"/>
    <p:sldId id="408" r:id="rId29"/>
    <p:sldId id="409" r:id="rId30"/>
    <p:sldId id="410"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66" autoAdjust="0"/>
  </p:normalViewPr>
  <p:slideViewPr>
    <p:cSldViewPr snapToGrid="0">
      <p:cViewPr varScale="1">
        <p:scale>
          <a:sx n="91" d="100"/>
          <a:sy n="91" d="100"/>
        </p:scale>
        <p:origin x="55" y="1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1404"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28057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28058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28058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AC338729-D1D8-44A4-8931-9BA0A97A7730}" type="slidenum">
              <a:rPr lang="en-US" altLang="en-US"/>
              <a:pPr/>
              <a:t>‹#›</a:t>
            </a:fld>
            <a:endParaRPr lang="en-US" altLang="en-US"/>
          </a:p>
        </p:txBody>
      </p:sp>
    </p:spTree>
    <p:extLst>
      <p:ext uri="{BB962C8B-B14F-4D97-AF65-F5344CB8AC3E}">
        <p14:creationId xmlns:p14="http://schemas.microsoft.com/office/powerpoint/2010/main" val="1548902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133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79E2B4CA-C8D4-4422-80F9-BBB5C0E6F59D}" type="slidenum">
              <a:rPr lang="en-US" altLang="en-US"/>
              <a:pPr/>
              <a:t>‹#›</a:t>
            </a:fld>
            <a:endParaRPr lang="en-US" altLang="en-US"/>
          </a:p>
        </p:txBody>
      </p:sp>
    </p:spTree>
    <p:extLst>
      <p:ext uri="{BB962C8B-B14F-4D97-AF65-F5344CB8AC3E}">
        <p14:creationId xmlns:p14="http://schemas.microsoft.com/office/powerpoint/2010/main" val="8868995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1</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089927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AE23BD0-D461-4245-A7BA-6B7C395923DD}" type="slidenum">
              <a:rPr lang="en-US" altLang="en-US"/>
              <a:pPr/>
              <a:t>10</a:t>
            </a:fld>
            <a:endParaRPr lang="en-US" alt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r>
              <a:rPr lang="en-US" altLang="en-US" b="1" dirty="0"/>
              <a:t>This was business the traditional secondary mortgage market players – Fannie Mae, Freddie Mac and </a:t>
            </a:r>
            <a:r>
              <a:rPr lang="en-US" altLang="en-US" b="1" dirty="0" err="1"/>
              <a:t>Ginnie</a:t>
            </a:r>
            <a:r>
              <a:rPr lang="en-US" altLang="en-US" b="1" dirty="0"/>
              <a:t> Mae – largely rejected because of the known increased risk of borrower default. The way these loans were marketed and the questionable creditworthiness of many of the borrowers should have alerted regulators that a financial disaster was building</a:t>
            </a:r>
            <a:r>
              <a:rPr lang="en-US" altLang="en-US" b="1" dirty="0" smtClean="0"/>
              <a:t>. Those of us working in the trenches of the business were</a:t>
            </a:r>
            <a:r>
              <a:rPr lang="en-US" altLang="en-US" b="1" baseline="0" dirty="0" smtClean="0"/>
              <a:t> very aware that a disaster was on the horizon.</a:t>
            </a:r>
            <a:endParaRPr lang="en-US" altLang="en-US" b="1" dirty="0"/>
          </a:p>
          <a:p>
            <a:r>
              <a:rPr lang="en-US" altLang="en-US" b="1" dirty="0"/>
              <a:t> </a:t>
            </a:r>
          </a:p>
        </p:txBody>
      </p:sp>
    </p:spTree>
    <p:extLst>
      <p:ext uri="{BB962C8B-B14F-4D97-AF65-F5344CB8AC3E}">
        <p14:creationId xmlns:p14="http://schemas.microsoft.com/office/powerpoint/2010/main" val="3644230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3781DC4-6673-42F2-AF17-E925F329A2CD}" type="slidenum">
              <a:rPr lang="en-US" altLang="en-US"/>
              <a:pPr/>
              <a:t>11</a:t>
            </a:fld>
            <a:endParaRPr lang="en-US" alt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altLang="en-US" b="1" dirty="0"/>
              <a:t>Yet, what is not generally acknowledged is that this last period of high risk investment behavior was a consequence and not the cause of the economic crisis. The stage for </a:t>
            </a:r>
            <a:r>
              <a:rPr lang="en-US" altLang="en-US" b="1" dirty="0" smtClean="0"/>
              <a:t>this last collapse </a:t>
            </a:r>
            <a:r>
              <a:rPr lang="en-US" altLang="en-US" b="1" dirty="0"/>
              <a:t>was set in laws relating to property and taxation enacted centuries ago</a:t>
            </a:r>
            <a:r>
              <a:rPr lang="en-US" altLang="en-US" b="1" dirty="0" smtClean="0"/>
              <a:t>. Importantly, none of these</a:t>
            </a:r>
            <a:r>
              <a:rPr lang="en-US" altLang="en-US" b="1" baseline="0" dirty="0" smtClean="0"/>
              <a:t> systemic conditions has been corrected. </a:t>
            </a:r>
            <a:endParaRPr lang="en-US" altLang="en-US" b="1" dirty="0"/>
          </a:p>
          <a:p>
            <a:endParaRPr lang="en-US" altLang="en-US" b="1" dirty="0"/>
          </a:p>
        </p:txBody>
      </p:sp>
    </p:spTree>
    <p:extLst>
      <p:ext uri="{BB962C8B-B14F-4D97-AF65-F5344CB8AC3E}">
        <p14:creationId xmlns:p14="http://schemas.microsoft.com/office/powerpoint/2010/main" val="48230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776A91E-7A8D-4DE7-B8F7-5F366433217E}" type="slidenum">
              <a:rPr lang="en-US" altLang="en-US"/>
              <a:pPr/>
              <a:t>12</a:t>
            </a:fld>
            <a:endParaRPr lang="en-US" alt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altLang="en-US" b="1" dirty="0"/>
              <a:t>In this series, </a:t>
            </a:r>
            <a:r>
              <a:rPr lang="en-US" altLang="en-US" b="1" dirty="0" smtClean="0"/>
              <a:t>I </a:t>
            </a:r>
            <a:r>
              <a:rPr lang="en-US" altLang="en-US" b="1" dirty="0"/>
              <a:t>will trace the origins of </a:t>
            </a:r>
            <a:r>
              <a:rPr lang="en-US" altLang="en-US" b="1" dirty="0" smtClean="0"/>
              <a:t>the</a:t>
            </a:r>
            <a:r>
              <a:rPr lang="en-US" altLang="en-US" b="1" baseline="0" dirty="0" smtClean="0"/>
              <a:t> recent</a:t>
            </a:r>
            <a:r>
              <a:rPr lang="en-US" altLang="en-US" b="1" dirty="0" smtClean="0"/>
              <a:t> </a:t>
            </a:r>
            <a:r>
              <a:rPr lang="en-US" altLang="en-US" b="1" dirty="0"/>
              <a:t>financial and economic meltdown, looking back in history to the sources of privilege that have virtually guaranteed the boom-to-bust nature of the economic system that prevails in the United States and other social democracies. </a:t>
            </a:r>
          </a:p>
        </p:txBody>
      </p:sp>
    </p:spTree>
    <p:extLst>
      <p:ext uri="{BB962C8B-B14F-4D97-AF65-F5344CB8AC3E}">
        <p14:creationId xmlns:p14="http://schemas.microsoft.com/office/powerpoint/2010/main" val="458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E3F59EA-FD79-4B2D-9CB8-F967D0BF3238}" type="slidenum">
              <a:rPr lang="en-US" altLang="en-US"/>
              <a:pPr/>
              <a:t>13</a:t>
            </a:fld>
            <a:endParaRPr lang="en-US" alt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altLang="en-US" b="1"/>
              <a:t>The ideas that formed the U.S. economic system, embraced by men such as Alexander Hamilton, are alive and well today. Hamilton believed, “A national debt, if it is not excessive, will be to us a national blessing.” Whether Hamilton would consider the current debt incurred by the United States and most other governments today excessive is an interesting question, indeed.</a:t>
            </a:r>
          </a:p>
        </p:txBody>
      </p:sp>
    </p:spTree>
    <p:extLst>
      <p:ext uri="{BB962C8B-B14F-4D97-AF65-F5344CB8AC3E}">
        <p14:creationId xmlns:p14="http://schemas.microsoft.com/office/powerpoint/2010/main" val="120490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A1680ED-44DB-453B-874A-99B4FE42CC55}" type="slidenum">
              <a:rPr lang="en-US" altLang="en-US"/>
              <a:pPr/>
              <a:t>14</a:t>
            </a:fld>
            <a:endParaRPr lang="en-US" alt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n-US" altLang="en-US" b="1" dirty="0"/>
              <a:t>As we begin </a:t>
            </a:r>
            <a:r>
              <a:rPr lang="en-US" altLang="en-US" b="1" dirty="0" smtClean="0"/>
              <a:t>this </a:t>
            </a:r>
            <a:r>
              <a:rPr lang="en-US" altLang="en-US" b="1" dirty="0"/>
              <a:t>journey, I want to first comment on the disastrous experience of the Soviet style command economy, where bureaucracy and corruption guaranteed an economic collapse and an end to state-socialism in Russia. There are also lessons to be learned by briefly examining the path taken by the leaders of post-communist Russia.</a:t>
            </a:r>
          </a:p>
        </p:txBody>
      </p:sp>
    </p:spTree>
    <p:extLst>
      <p:ext uri="{BB962C8B-B14F-4D97-AF65-F5344CB8AC3E}">
        <p14:creationId xmlns:p14="http://schemas.microsoft.com/office/powerpoint/2010/main" val="2554370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406E1EA-449F-41D1-9C15-900E3B3DFEDC}" type="slidenum">
              <a:rPr lang="en-US" altLang="en-US"/>
              <a:pPr/>
              <a:t>15</a:t>
            </a:fld>
            <a:endParaRPr lang="en-US" altLang="en-US"/>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r>
              <a:rPr lang="en-US" altLang="en-US" b="1" dirty="0"/>
              <a:t>Back in the mid-1990s, I was a member of </a:t>
            </a:r>
            <a:r>
              <a:rPr lang="en-US" altLang="en-US" b="1" dirty="0" smtClean="0"/>
              <a:t>this team </a:t>
            </a:r>
            <a:r>
              <a:rPr lang="en-US" altLang="en-US" b="1" dirty="0"/>
              <a:t>of Western advisers who traveled to Russia to do what we could to counter the advice being given to the Russians by advisers such as Jeffrey </a:t>
            </a:r>
            <a:r>
              <a:rPr lang="en-US" altLang="en-US" b="1" dirty="0" smtClean="0"/>
              <a:t>Sachs. We sought to help the Russian people develop </a:t>
            </a:r>
            <a:r>
              <a:rPr lang="en-US" altLang="en-US" b="1" dirty="0"/>
              <a:t>a market-oriented economy that might avert the boom-to-bust experiences of Western market-oriented economies . </a:t>
            </a:r>
          </a:p>
        </p:txBody>
      </p:sp>
    </p:spTree>
    <p:extLst>
      <p:ext uri="{BB962C8B-B14F-4D97-AF65-F5344CB8AC3E}">
        <p14:creationId xmlns:p14="http://schemas.microsoft.com/office/powerpoint/2010/main" val="1626944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E77F1A1-70D3-43B4-9EB3-61F3D5BA5777}" type="slidenum">
              <a:rPr lang="en-US" altLang="en-US"/>
              <a:pPr/>
              <a:t>16</a:t>
            </a:fld>
            <a:endParaRPr lang="en-US" alt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r>
              <a:rPr lang="en-US" altLang="en-US" b="1" dirty="0"/>
              <a:t>Several members of </a:t>
            </a:r>
            <a:r>
              <a:rPr lang="en-US" altLang="en-US" b="1" dirty="0" smtClean="0"/>
              <a:t>the </a:t>
            </a:r>
            <a:r>
              <a:rPr lang="en-US" altLang="en-US" b="1" dirty="0"/>
              <a:t>team made numerous trips back to Russia, meeting with officials and offering sound economic advice, to no avail. The Russian leaders rushed ahead with privatization, influenced by those who were in a position to benefit most while removing the thin safety net that socialism had provided for the general population.</a:t>
            </a:r>
          </a:p>
          <a:p>
            <a:endParaRPr lang="en-US" altLang="en-US" b="1" dirty="0"/>
          </a:p>
        </p:txBody>
      </p:sp>
    </p:spTree>
    <p:extLst>
      <p:ext uri="{BB962C8B-B14F-4D97-AF65-F5344CB8AC3E}">
        <p14:creationId xmlns:p14="http://schemas.microsoft.com/office/powerpoint/2010/main" val="163416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09BC1EB-83FE-4AEA-AE7F-61DEED6E6910}" type="slidenum">
              <a:rPr lang="en-US" altLang="en-US"/>
              <a:pPr/>
              <a:t>17</a:t>
            </a:fld>
            <a:endParaRPr lang="en-US" alt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r>
              <a:rPr lang="en-US" altLang="en-US" b="1" dirty="0"/>
              <a:t>Soviet-style privilege was replaced with Western-style privilege, resulting in a frenzied period of speculation and political intrigue that left the majority of Russians out in the cold.</a:t>
            </a:r>
          </a:p>
          <a:p>
            <a:endParaRPr lang="en-US" altLang="en-US" b="1" dirty="0"/>
          </a:p>
        </p:txBody>
      </p:sp>
    </p:spTree>
    <p:extLst>
      <p:ext uri="{BB962C8B-B14F-4D97-AF65-F5344CB8AC3E}">
        <p14:creationId xmlns:p14="http://schemas.microsoft.com/office/powerpoint/2010/main" val="3270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FA0E2BE-508A-4930-B4E1-7BCE6718D1C1}" type="slidenum">
              <a:rPr lang="en-US" altLang="en-US"/>
              <a:pPr/>
              <a:t>18</a:t>
            </a:fld>
            <a:endParaRPr lang="en-US" alt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altLang="en-US" b="1"/>
              <a:t>Making the trip to Russia at that time seemed like an opportunity to change the course of history. My own professional work and academic studies turned me into an activist. I came to understand that our own society desperately needed changes in our laws relating to property and taxation. Perhaps, just perhaps, our explanation of what caused the periodic crashes of Western economies would help prevent the Russians from making the same mistakes.</a:t>
            </a:r>
          </a:p>
          <a:p>
            <a:endParaRPr lang="en-US" altLang="en-US" b="1"/>
          </a:p>
          <a:p>
            <a:r>
              <a:rPr lang="en-US" altLang="en-US" b="1"/>
              <a:t> </a:t>
            </a:r>
          </a:p>
        </p:txBody>
      </p:sp>
    </p:spTree>
    <p:extLst>
      <p:ext uri="{BB962C8B-B14F-4D97-AF65-F5344CB8AC3E}">
        <p14:creationId xmlns:p14="http://schemas.microsoft.com/office/powerpoint/2010/main" val="1915941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A1B4B0D-5843-4E16-9D0D-AD1BF3333EF0}" type="slidenum">
              <a:rPr lang="en-US" altLang="en-US"/>
              <a:pPr/>
              <a:t>19</a:t>
            </a:fld>
            <a:endParaRPr lang="en-US" alt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altLang="en-US" b="1"/>
              <a:t>But, the Russian leaders had already started the giant give-away of the nation’s common heritage – its land and natural resources. </a:t>
            </a:r>
          </a:p>
          <a:p>
            <a:endParaRPr lang="en-US" altLang="en-US" b="1"/>
          </a:p>
          <a:p>
            <a:endParaRPr lang="en-US" altLang="en-US" b="1"/>
          </a:p>
        </p:txBody>
      </p:sp>
    </p:spTree>
    <p:extLst>
      <p:ext uri="{BB962C8B-B14F-4D97-AF65-F5344CB8AC3E}">
        <p14:creationId xmlns:p14="http://schemas.microsoft.com/office/powerpoint/2010/main" val="136316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4106879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7B5D11D-C917-4DB4-946A-DDF926CA2746}" type="slidenum">
              <a:rPr lang="en-US" altLang="en-US"/>
              <a:pPr/>
              <a:t>20</a:t>
            </a:fld>
            <a:endParaRPr lang="en-US" alt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r>
              <a:rPr lang="en-US" altLang="en-US" b="1" dirty="0"/>
              <a:t>Our thought was that if the Russians could be persuaded to allocate government-owned land by competitive bidding and by leaseholds rather than outright sales, the Russian government would secure a stable source of revenue to rebuild its infrastructure and pay for social welfare programs. Ironically, this very proposal had been made to the Russian Czar by Count Tolstoy as the solution to Russia’s social unrest in at the turn of the 20</a:t>
            </a:r>
            <a:r>
              <a:rPr lang="en-US" altLang="en-US" b="1" baseline="30000" dirty="0"/>
              <a:t>th</a:t>
            </a:r>
            <a:r>
              <a:rPr lang="en-US" altLang="en-US" b="1" dirty="0"/>
              <a:t> century.  </a:t>
            </a:r>
          </a:p>
        </p:txBody>
      </p:sp>
    </p:spTree>
    <p:extLst>
      <p:ext uri="{BB962C8B-B14F-4D97-AF65-F5344CB8AC3E}">
        <p14:creationId xmlns:p14="http://schemas.microsoft.com/office/powerpoint/2010/main" val="235270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15A32FF-699F-410F-99A5-EDB0A27B1D15}" type="slidenum">
              <a:rPr lang="en-US" altLang="en-US"/>
              <a:pPr/>
              <a:t>21</a:t>
            </a:fld>
            <a:endParaRPr lang="en-US" alt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altLang="en-US" b="1" dirty="0"/>
              <a:t>Our mission to Moscow, and all that followed, failed to bring about the changes we argued for. Back at work here in the United States, my responsibilities were to work with public and private groups to come up with affordable housing and community revitalization initiatives. We sincerely believed that greater opportunity for homeownership would improve the lives of minorities and lower-income families..</a:t>
            </a:r>
          </a:p>
          <a:p>
            <a:endParaRPr lang="en-US" altLang="en-US" b="1" dirty="0"/>
          </a:p>
        </p:txBody>
      </p:sp>
    </p:spTree>
    <p:extLst>
      <p:ext uri="{BB962C8B-B14F-4D97-AF65-F5344CB8AC3E}">
        <p14:creationId xmlns:p14="http://schemas.microsoft.com/office/powerpoint/2010/main" val="11277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1CF6D76-420E-445E-9D92-2FDB6FE66BD5}" type="slidenum">
              <a:rPr lang="en-US" altLang="en-US"/>
              <a:pPr/>
              <a:t>22</a:t>
            </a:fld>
            <a:endParaRPr lang="en-US" alt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altLang="en-US" b="1"/>
              <a:t>Cities and towns often had land to offer to developers, but the land was in parts of their cities where household incomes were extremely low, where public amenities were few, schools poorly rated and the incidence of crime and gang presence high. </a:t>
            </a:r>
          </a:p>
          <a:p>
            <a:r>
              <a:rPr lang="en-US" altLang="en-US"/>
              <a:t> </a:t>
            </a:r>
          </a:p>
        </p:txBody>
      </p:sp>
    </p:spTree>
    <p:extLst>
      <p:ext uri="{BB962C8B-B14F-4D97-AF65-F5344CB8AC3E}">
        <p14:creationId xmlns:p14="http://schemas.microsoft.com/office/powerpoint/2010/main" val="3768895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0705BF1-AE44-4211-80AB-5C3874F3341D}" type="slidenum">
              <a:rPr lang="en-US" altLang="en-US"/>
              <a:pPr/>
              <a:t>23</a:t>
            </a:fld>
            <a:endParaRPr lang="en-US" altLang="en-US"/>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en-US" altLang="en-US" b="1"/>
              <a:t>The construction of new housing units would not by itself create vibrant and healthy communities. Distressed communities needed businesses creating employment opportunities for residents. Public services needed to be improved and revenue found to pay for these services. </a:t>
            </a:r>
          </a:p>
          <a:p>
            <a:r>
              <a:rPr lang="en-US" altLang="en-US"/>
              <a:t> </a:t>
            </a:r>
          </a:p>
        </p:txBody>
      </p:sp>
    </p:spTree>
    <p:extLst>
      <p:ext uri="{BB962C8B-B14F-4D97-AF65-F5344CB8AC3E}">
        <p14:creationId xmlns:p14="http://schemas.microsoft.com/office/powerpoint/2010/main" val="28122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691CEA3-757B-402F-A1FD-929A06735BDF}" type="slidenum">
              <a:rPr lang="en-US" altLang="en-US"/>
              <a:pPr/>
              <a:t>24</a:t>
            </a:fld>
            <a:endParaRPr lang="en-US" alt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r>
              <a:rPr lang="en-US" altLang="en-US" b="1"/>
              <a:t>Where people wanted to live, land costs were already high and beginning to skyrocket. To create at least some housing options affordable to moderate-income households, municipal governments provided construction subsidies or adopted “inclusionary zoning” that set aside a certain percentage of new housing units based on household income. </a:t>
            </a:r>
            <a:endParaRPr lang="en-US" altLang="en-US"/>
          </a:p>
        </p:txBody>
      </p:sp>
    </p:spTree>
    <p:extLst>
      <p:ext uri="{BB962C8B-B14F-4D97-AF65-F5344CB8AC3E}">
        <p14:creationId xmlns:p14="http://schemas.microsoft.com/office/powerpoint/2010/main" val="2026859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0DBC87B-44C8-4279-B10C-A8769188069E}" type="slidenum">
              <a:rPr lang="en-US" altLang="en-US"/>
              <a:pPr/>
              <a:t>25</a:t>
            </a:fld>
            <a:endParaRPr lang="en-US" alt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r>
              <a:rPr lang="en-US" altLang="en-US" b="1"/>
              <a:t>Always, public agencies and community development groups faced competition for land from speculators.</a:t>
            </a:r>
          </a:p>
          <a:p>
            <a:endParaRPr lang="en-US" altLang="en-US" b="1"/>
          </a:p>
          <a:p>
            <a:r>
              <a:rPr lang="en-US" altLang="en-US"/>
              <a:t> </a:t>
            </a:r>
          </a:p>
        </p:txBody>
      </p:sp>
    </p:spTree>
    <p:extLst>
      <p:ext uri="{BB962C8B-B14F-4D97-AF65-F5344CB8AC3E}">
        <p14:creationId xmlns:p14="http://schemas.microsoft.com/office/powerpoint/2010/main" val="1031169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C95F0B9-CC6E-42CD-BC5A-E91D96585C47}" type="slidenum">
              <a:rPr lang="en-US" altLang="en-US"/>
              <a:pPr/>
              <a:t>26</a:t>
            </a:fld>
            <a:endParaRPr lang="en-US" alt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r>
              <a:rPr lang="en-US" altLang="en-US" b="1" dirty="0"/>
              <a:t>You have heard investigative reporters say that if you want </a:t>
            </a:r>
            <a:r>
              <a:rPr lang="en-US" altLang="en-US" b="1" dirty="0" smtClean="0"/>
              <a:t>to solve </a:t>
            </a:r>
            <a:r>
              <a:rPr lang="en-US" altLang="en-US" b="1" dirty="0"/>
              <a:t>many types of crimes “follow the money.” Money and, more specifically, credit is an accelerant the financial system adds to an already burning fire of speculative investment behavior.</a:t>
            </a:r>
          </a:p>
          <a:p>
            <a:endParaRPr lang="en-US" altLang="en-US" b="1" dirty="0"/>
          </a:p>
          <a:p>
            <a:r>
              <a:rPr lang="en-US" altLang="en-US" b="1" dirty="0"/>
              <a:t> </a:t>
            </a:r>
            <a:endParaRPr lang="en-US" altLang="en-US" dirty="0"/>
          </a:p>
        </p:txBody>
      </p:sp>
    </p:spTree>
    <p:extLst>
      <p:ext uri="{BB962C8B-B14F-4D97-AF65-F5344CB8AC3E}">
        <p14:creationId xmlns:p14="http://schemas.microsoft.com/office/powerpoint/2010/main" val="2840102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C764CAC-B39A-4C95-B640-6458B966DCFC}" type="slidenum">
              <a:rPr lang="en-US" altLang="en-US"/>
              <a:pPr/>
              <a:t>27</a:t>
            </a:fld>
            <a:endParaRPr lang="en-US" alt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r>
              <a:rPr lang="en-US" altLang="en-US" b="1" dirty="0"/>
              <a:t>Individuals need access to credit to purchase goods that would otherwise require saving over years or decades. We know something is terribly wrong when hundreds of millions of people are relying on credit, extending payments out over many years, to meet basic needs. </a:t>
            </a:r>
            <a:r>
              <a:rPr lang="en-US" altLang="en-US" b="1" dirty="0" smtClean="0"/>
              <a:t>As this chart reveals, this was certainly the case as the nation spiraled toward a financial meltdown at the end of 2007.</a:t>
            </a:r>
            <a:endParaRPr lang="en-US" altLang="en-US" b="1" dirty="0"/>
          </a:p>
          <a:p>
            <a:endParaRPr lang="en-US" altLang="en-US" b="1" dirty="0"/>
          </a:p>
          <a:p>
            <a:endParaRPr lang="en-US" altLang="en-US" b="1" dirty="0"/>
          </a:p>
          <a:p>
            <a:endParaRPr lang="en-US" altLang="en-US" b="1" dirty="0"/>
          </a:p>
          <a:p>
            <a:endParaRPr lang="en-US" altLang="en-US" dirty="0"/>
          </a:p>
        </p:txBody>
      </p:sp>
    </p:spTree>
    <p:extLst>
      <p:ext uri="{BB962C8B-B14F-4D97-AF65-F5344CB8AC3E}">
        <p14:creationId xmlns:p14="http://schemas.microsoft.com/office/powerpoint/2010/main" val="1794277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EC1FB1E-A44C-4E01-9EC5-3EB3E86B2A05}" type="slidenum">
              <a:rPr lang="en-US" altLang="en-US"/>
              <a:pPr/>
              <a:t>28</a:t>
            </a:fld>
            <a:endParaRPr lang="en-US" alt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r>
              <a:rPr lang="en-US" altLang="en-US" b="1" dirty="0"/>
              <a:t>Businesses also </a:t>
            </a:r>
            <a:r>
              <a:rPr lang="en-US" altLang="en-US" b="1" dirty="0" smtClean="0"/>
              <a:t>needs </a:t>
            </a:r>
            <a:r>
              <a:rPr lang="en-US" altLang="en-US" b="1" dirty="0"/>
              <a:t>access to credit to cover production costs until sales revenues are </a:t>
            </a:r>
            <a:r>
              <a:rPr lang="en-US" altLang="en-US" b="1" dirty="0" smtClean="0"/>
              <a:t>collected. </a:t>
            </a:r>
            <a:r>
              <a:rPr lang="en-US" altLang="en-US" b="1" dirty="0"/>
              <a:t>Yet, thousands of businesses </a:t>
            </a:r>
            <a:r>
              <a:rPr lang="en-US" altLang="en-US" b="1" dirty="0" smtClean="0"/>
              <a:t>became </a:t>
            </a:r>
            <a:r>
              <a:rPr lang="en-US" altLang="en-US" b="1" dirty="0"/>
              <a:t>so highly leveraged they </a:t>
            </a:r>
            <a:r>
              <a:rPr lang="en-US" altLang="en-US" b="1" dirty="0" smtClean="0"/>
              <a:t>failed </a:t>
            </a:r>
            <a:r>
              <a:rPr lang="en-US" altLang="en-US" b="1" dirty="0"/>
              <a:t>when sales volumes or market prices </a:t>
            </a:r>
            <a:r>
              <a:rPr lang="en-US" altLang="en-US" b="1" dirty="0" smtClean="0"/>
              <a:t>fell </a:t>
            </a:r>
            <a:r>
              <a:rPr lang="en-US" altLang="en-US" b="1" dirty="0"/>
              <a:t>below expectations. </a:t>
            </a:r>
          </a:p>
          <a:p>
            <a:endParaRPr lang="en-US" altLang="en-US" b="1" dirty="0"/>
          </a:p>
          <a:p>
            <a:endParaRPr lang="en-US" altLang="en-US" b="1" dirty="0"/>
          </a:p>
          <a:p>
            <a:endParaRPr lang="en-US" altLang="en-US" b="1" dirty="0"/>
          </a:p>
          <a:p>
            <a:endParaRPr lang="en-US" altLang="en-US" dirty="0"/>
          </a:p>
        </p:txBody>
      </p:sp>
    </p:spTree>
    <p:extLst>
      <p:ext uri="{BB962C8B-B14F-4D97-AF65-F5344CB8AC3E}">
        <p14:creationId xmlns:p14="http://schemas.microsoft.com/office/powerpoint/2010/main" val="2954956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190FF2B-37A5-490A-B7AF-1531956E482B}" type="slidenum">
              <a:rPr lang="en-US" altLang="en-US"/>
              <a:pPr/>
              <a:t>29</a:t>
            </a:fld>
            <a:endParaRPr lang="en-US" alt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r>
              <a:rPr lang="en-US" altLang="en-US" b="1" dirty="0"/>
              <a:t>The repeated meltdowns of our financial system hides the fact that deeper forces are at work. Bank failures are a symptom rather than a cause of the global economic crisis</a:t>
            </a:r>
            <a:r>
              <a:rPr lang="en-US" altLang="en-US" b="1" dirty="0" smtClean="0"/>
              <a:t>. In the next episode I will explain</a:t>
            </a:r>
            <a:r>
              <a:rPr lang="en-US" altLang="en-US" b="1" baseline="0" dirty="0" smtClean="0"/>
              <a:t> the role of the new money market funds and Reaganomics.</a:t>
            </a:r>
            <a:endParaRPr lang="en-US" altLang="en-US" b="1" dirty="0"/>
          </a:p>
          <a:p>
            <a:endParaRPr lang="en-US" altLang="en-US" b="1" dirty="0"/>
          </a:p>
          <a:p>
            <a:endParaRPr lang="en-US" altLang="en-US" dirty="0"/>
          </a:p>
        </p:txBody>
      </p:sp>
    </p:spTree>
    <p:extLst>
      <p:ext uri="{BB962C8B-B14F-4D97-AF65-F5344CB8AC3E}">
        <p14:creationId xmlns:p14="http://schemas.microsoft.com/office/powerpoint/2010/main" val="102777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EACA614-16C0-40CE-817B-C834C287C4EE}" type="slidenum">
              <a:rPr lang="en-US" altLang="en-US"/>
              <a:pPr/>
              <a:t>3</a:t>
            </a:fld>
            <a:endParaRPr lang="en-US" alt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98324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E599E19-2ACB-4F3A-9542-C2645C5B1268}" type="slidenum">
              <a:rPr lang="en-US" altLang="en-US"/>
              <a:pPr/>
              <a:t>30</a:t>
            </a:fld>
            <a:endParaRPr lang="en-US" alt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r>
              <a:rPr lang="en-US" altLang="en-US" b="1" dirty="0"/>
              <a:t>In the next episode, “Money Market Funds and Reaganomics</a:t>
            </a:r>
            <a:r>
              <a:rPr lang="en-US" altLang="en-US" b="1"/>
              <a:t>” </a:t>
            </a:r>
            <a:r>
              <a:rPr lang="en-US" altLang="en-US" b="1" smtClean="0"/>
              <a:t>I will </a:t>
            </a:r>
            <a:r>
              <a:rPr lang="en-US" altLang="en-US" b="1" dirty="0"/>
              <a:t>begin to explain the mystery of just what those forces are that brought us to the brink!</a:t>
            </a:r>
          </a:p>
          <a:p>
            <a:endParaRPr lang="en-US" altLang="en-US" b="1" dirty="0"/>
          </a:p>
          <a:p>
            <a:endParaRPr lang="en-US" altLang="en-US" b="1" dirty="0"/>
          </a:p>
          <a:p>
            <a:endParaRPr lang="en-US" altLang="en-US" dirty="0"/>
          </a:p>
        </p:txBody>
      </p:sp>
    </p:spTree>
    <p:extLst>
      <p:ext uri="{BB962C8B-B14F-4D97-AF65-F5344CB8AC3E}">
        <p14:creationId xmlns:p14="http://schemas.microsoft.com/office/powerpoint/2010/main" val="162407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D4B40CC-71D6-49E3-85C3-1E4C36C6EA89}" type="slidenum">
              <a:rPr lang="en-US" altLang="en-US"/>
              <a:pPr/>
              <a:t>4</a:t>
            </a:fld>
            <a:endParaRPr lang="en-US" alt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en-GB" altLang="en-US" b="1" dirty="0"/>
              <a:t>The world’s political leaders </a:t>
            </a:r>
            <a:r>
              <a:rPr lang="en-GB" altLang="en-US" b="1" dirty="0" smtClean="0"/>
              <a:t>desperately tried </a:t>
            </a:r>
            <a:r>
              <a:rPr lang="en-GB" altLang="en-US" b="1" dirty="0"/>
              <a:t>to convey to us that they </a:t>
            </a:r>
            <a:r>
              <a:rPr lang="en-GB" altLang="en-US" b="1" dirty="0" smtClean="0"/>
              <a:t>had </a:t>
            </a:r>
            <a:r>
              <a:rPr lang="en-GB" altLang="en-US" b="1" dirty="0"/>
              <a:t>taken the steps required to prevent collapse of the global financial and economic systems. Decades of deregulation and “trickle down” economic </a:t>
            </a:r>
            <a:r>
              <a:rPr lang="en-GB" altLang="en-US" b="1" dirty="0" smtClean="0"/>
              <a:t>policies, </a:t>
            </a:r>
            <a:r>
              <a:rPr lang="en-GB" altLang="en-US" b="1" dirty="0"/>
              <a:t>to some degree, </a:t>
            </a:r>
            <a:r>
              <a:rPr lang="en-GB" altLang="en-US" b="1" dirty="0" smtClean="0"/>
              <a:t>ended under Barack</a:t>
            </a:r>
            <a:r>
              <a:rPr lang="en-GB" altLang="en-US" b="1" baseline="0" dirty="0" smtClean="0"/>
              <a:t> Obama</a:t>
            </a:r>
            <a:r>
              <a:rPr lang="en-GB" altLang="en-US" b="1" dirty="0" smtClean="0"/>
              <a:t> in </a:t>
            </a:r>
            <a:r>
              <a:rPr lang="en-GB" altLang="en-US" b="1" dirty="0"/>
              <a:t>response to evidence of widespread fraud and violations of law. </a:t>
            </a:r>
            <a:endParaRPr lang="en-US" altLang="en-US" dirty="0"/>
          </a:p>
        </p:txBody>
      </p:sp>
    </p:spTree>
    <p:extLst>
      <p:ext uri="{BB962C8B-B14F-4D97-AF65-F5344CB8AC3E}">
        <p14:creationId xmlns:p14="http://schemas.microsoft.com/office/powerpoint/2010/main" val="1612122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954959F-FC1B-495B-B4B0-6693B6577567}" type="slidenum">
              <a:rPr lang="en-US" altLang="en-US"/>
              <a:pPr/>
              <a:t>5</a:t>
            </a:fld>
            <a:endParaRPr lang="en-US" alt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GB" altLang="en-US" b="1" dirty="0"/>
              <a:t>What should concern all of us is that the measures </a:t>
            </a:r>
            <a:r>
              <a:rPr lang="en-GB" altLang="en-US" b="1" dirty="0" smtClean="0"/>
              <a:t>adopted did </a:t>
            </a:r>
            <a:r>
              <a:rPr lang="en-GB" altLang="en-US" b="1" dirty="0"/>
              <a:t>not address the fundamental causes of this and every previous economic crisis. </a:t>
            </a:r>
            <a:endParaRPr lang="en-US" altLang="en-US" dirty="0"/>
          </a:p>
        </p:txBody>
      </p:sp>
    </p:spTree>
    <p:extLst>
      <p:ext uri="{BB962C8B-B14F-4D97-AF65-F5344CB8AC3E}">
        <p14:creationId xmlns:p14="http://schemas.microsoft.com/office/powerpoint/2010/main" val="182902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63A52B3-A810-4F15-A229-47395D414FF3}" type="slidenum">
              <a:rPr lang="en-US" altLang="en-US"/>
              <a:pPr/>
              <a:t>6</a:t>
            </a:fld>
            <a:endParaRPr lang="en-US" alt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en-GB" altLang="en-US" b="1"/>
              <a:t>My analysis of economic history reveals that the root cause is entrenched privilege -- secured and protected by laws and public policies adopted over a period of centuries. The politically-powerful few have as a consequence benefited unconscionably at the expense of the general population in every society.</a:t>
            </a:r>
          </a:p>
          <a:p>
            <a:endParaRPr lang="en-GB" altLang="en-US" b="1"/>
          </a:p>
          <a:p>
            <a:r>
              <a:rPr lang="en-GB" altLang="en-US"/>
              <a:t> </a:t>
            </a:r>
            <a:endParaRPr lang="en-US" altLang="en-US"/>
          </a:p>
        </p:txBody>
      </p:sp>
    </p:spTree>
    <p:extLst>
      <p:ext uri="{BB962C8B-B14F-4D97-AF65-F5344CB8AC3E}">
        <p14:creationId xmlns:p14="http://schemas.microsoft.com/office/powerpoint/2010/main" val="335790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0AC7EFE-5CF1-4BAC-A114-F194DE70136F}" type="slidenum">
              <a:rPr lang="en-US" altLang="en-US"/>
              <a:pPr/>
              <a:t>7</a:t>
            </a:fld>
            <a:endParaRPr lang="en-US" alt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altLang="en-US" b="1" dirty="0" smtClean="0"/>
              <a:t>I </a:t>
            </a:r>
            <a:r>
              <a:rPr lang="en-US" altLang="en-US" b="1" dirty="0"/>
              <a:t>spent most of my working years in the banking and financial services industry, the last twenty years as a market analyst and business </a:t>
            </a:r>
            <a:r>
              <a:rPr lang="en-US" altLang="en-US" b="1" dirty="0" smtClean="0"/>
              <a:t>manager in the Housing &amp; Community Development group</a:t>
            </a:r>
            <a:r>
              <a:rPr lang="en-US" altLang="en-US" b="1" baseline="0" dirty="0" smtClean="0"/>
              <a:t> at</a:t>
            </a:r>
            <a:r>
              <a:rPr lang="en-US" altLang="en-US" b="1" dirty="0" smtClean="0"/>
              <a:t> </a:t>
            </a:r>
            <a:r>
              <a:rPr lang="en-US" altLang="en-US" b="1" dirty="0"/>
              <a:t>Fannie Mae.</a:t>
            </a:r>
          </a:p>
          <a:p>
            <a:r>
              <a:rPr lang="en-US" altLang="en-US" b="1" dirty="0"/>
              <a:t> </a:t>
            </a:r>
          </a:p>
        </p:txBody>
      </p:sp>
    </p:spTree>
    <p:extLst>
      <p:ext uri="{BB962C8B-B14F-4D97-AF65-F5344CB8AC3E}">
        <p14:creationId xmlns:p14="http://schemas.microsoft.com/office/powerpoint/2010/main" val="242831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A8285E1-8D11-46EA-A20A-26EB6864B827}" type="slidenum">
              <a:rPr lang="en-US" altLang="en-US"/>
              <a:pPr/>
              <a:t>8</a:t>
            </a:fld>
            <a:endParaRPr lang="en-US" alt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r>
              <a:rPr lang="en-US" altLang="en-US" b="1" dirty="0"/>
              <a:t>The office I worked from was located here in Philadelphia, in the building that </a:t>
            </a:r>
            <a:r>
              <a:rPr lang="en-US" altLang="en-US" b="1" dirty="0" smtClean="0"/>
              <a:t>then housed </a:t>
            </a:r>
            <a:r>
              <a:rPr lang="en-US" altLang="en-US" b="1" dirty="0"/>
              <a:t>the Philadelphia Stock Exchange.</a:t>
            </a:r>
          </a:p>
        </p:txBody>
      </p:sp>
    </p:spTree>
    <p:extLst>
      <p:ext uri="{BB962C8B-B14F-4D97-AF65-F5344CB8AC3E}">
        <p14:creationId xmlns:p14="http://schemas.microsoft.com/office/powerpoint/2010/main" val="3423862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E6D27B6-86DA-4B2F-BE62-2CB494820D75}" type="slidenum">
              <a:rPr lang="en-US" altLang="en-US"/>
              <a:pPr/>
              <a:t>9</a:t>
            </a:fld>
            <a:endParaRPr lang="en-US" alt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ltLang="en-US" b="1"/>
              <a:t>I retired in 2005 just before Wall Street, the credit rating agencies, the insurance giants and the world’s largest banking entities began to flood the global markets with mortgage-backed securities collateralized to a significant extent by so-called “subprime” mortgage loans. </a:t>
            </a:r>
          </a:p>
        </p:txBody>
      </p:sp>
    </p:spTree>
    <p:extLst>
      <p:ext uri="{BB962C8B-B14F-4D97-AF65-F5344CB8AC3E}">
        <p14:creationId xmlns:p14="http://schemas.microsoft.com/office/powerpoint/2010/main" val="346186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3902075"/>
            <a:ext cx="3400425" cy="2949575"/>
            <a:chOff x="0" y="2458"/>
            <a:chExt cx="2142" cy="1858"/>
          </a:xfrm>
        </p:grpSpPr>
        <p:sp>
          <p:nvSpPr>
            <p:cNvPr id="30208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08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08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08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08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208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208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0209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smtClean="0"/>
              <a:t>Click to edit Master title style</a:t>
            </a:r>
          </a:p>
        </p:txBody>
      </p:sp>
      <p:sp>
        <p:nvSpPr>
          <p:cNvPr id="3020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302092" name="Rectangle 12"/>
          <p:cNvSpPr>
            <a:spLocks noGrp="1" noChangeArrowheads="1"/>
          </p:cNvSpPr>
          <p:nvPr>
            <p:ph type="dt" sz="quarter" idx="2"/>
          </p:nvPr>
        </p:nvSpPr>
        <p:spPr/>
        <p:txBody>
          <a:bodyPr/>
          <a:lstStyle>
            <a:lvl1pPr>
              <a:defRPr/>
            </a:lvl1pPr>
          </a:lstStyle>
          <a:p>
            <a:endParaRPr lang="en-US" altLang="en-US"/>
          </a:p>
        </p:txBody>
      </p:sp>
      <p:sp>
        <p:nvSpPr>
          <p:cNvPr id="302093" name="Rectangle 13"/>
          <p:cNvSpPr>
            <a:spLocks noGrp="1" noChangeArrowheads="1"/>
          </p:cNvSpPr>
          <p:nvPr>
            <p:ph type="ftr" sz="quarter" idx="3"/>
          </p:nvPr>
        </p:nvSpPr>
        <p:spPr/>
        <p:txBody>
          <a:bodyPr/>
          <a:lstStyle>
            <a:lvl1pPr>
              <a:defRPr/>
            </a:lvl1pPr>
          </a:lstStyle>
          <a:p>
            <a:endParaRPr lang="en-US" altLang="en-US"/>
          </a:p>
        </p:txBody>
      </p:sp>
      <p:sp>
        <p:nvSpPr>
          <p:cNvPr id="302094" name="Rectangle 14"/>
          <p:cNvSpPr>
            <a:spLocks noGrp="1" noChangeArrowheads="1"/>
          </p:cNvSpPr>
          <p:nvPr>
            <p:ph type="sldNum" sz="quarter" idx="4"/>
          </p:nvPr>
        </p:nvSpPr>
        <p:spPr/>
        <p:txBody>
          <a:bodyPr/>
          <a:lstStyle>
            <a:lvl1pPr>
              <a:defRPr/>
            </a:lvl1pPr>
          </a:lstStyle>
          <a:p>
            <a:fld id="{759AAAC2-9614-40DC-8F02-BF3A07633881}" type="slidenum">
              <a:rPr lang="en-US" altLang="en-US"/>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C0CF9C5-DC62-4EA0-A96A-56F3DEC3DAF8}" type="slidenum">
              <a:rPr lang="en-US" altLang="en-US"/>
              <a:pPr/>
              <a:t>‹#›</a:t>
            </a:fld>
            <a:endParaRPr lang="en-US" altLang="en-US"/>
          </a:p>
        </p:txBody>
      </p:sp>
    </p:spTree>
    <p:extLst>
      <p:ext uri="{BB962C8B-B14F-4D97-AF65-F5344CB8AC3E}">
        <p14:creationId xmlns:p14="http://schemas.microsoft.com/office/powerpoint/2010/main" val="1233536841"/>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1B05722-062B-4CB1-B8E3-7F93B026056C}" type="slidenum">
              <a:rPr lang="en-US" altLang="en-US"/>
              <a:pPr/>
              <a:t>‹#›</a:t>
            </a:fld>
            <a:endParaRPr lang="en-US" altLang="en-US"/>
          </a:p>
        </p:txBody>
      </p:sp>
    </p:spTree>
    <p:extLst>
      <p:ext uri="{BB962C8B-B14F-4D97-AF65-F5344CB8AC3E}">
        <p14:creationId xmlns:p14="http://schemas.microsoft.com/office/powerpoint/2010/main" val="2611467396"/>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BE44239-CDEF-4EA1-9A06-E49AA325F6BA}" type="slidenum">
              <a:rPr lang="en-US" altLang="en-US"/>
              <a:pPr/>
              <a:t>‹#›</a:t>
            </a:fld>
            <a:endParaRPr lang="en-US" altLang="en-US"/>
          </a:p>
        </p:txBody>
      </p:sp>
    </p:spTree>
    <p:extLst>
      <p:ext uri="{BB962C8B-B14F-4D97-AF65-F5344CB8AC3E}">
        <p14:creationId xmlns:p14="http://schemas.microsoft.com/office/powerpoint/2010/main" val="2116476146"/>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38E8CAF-6A27-4364-9CC9-7AF9B9E5A3D7}" type="slidenum">
              <a:rPr lang="en-US" altLang="en-US"/>
              <a:pPr/>
              <a:t>‹#›</a:t>
            </a:fld>
            <a:endParaRPr lang="en-US" altLang="en-US"/>
          </a:p>
        </p:txBody>
      </p:sp>
    </p:spTree>
    <p:extLst>
      <p:ext uri="{BB962C8B-B14F-4D97-AF65-F5344CB8AC3E}">
        <p14:creationId xmlns:p14="http://schemas.microsoft.com/office/powerpoint/2010/main" val="2318496432"/>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05F4F94-78F2-4264-BD35-4ECB2AD84D9A}" type="slidenum">
              <a:rPr lang="en-US" altLang="en-US"/>
              <a:pPr/>
              <a:t>‹#›</a:t>
            </a:fld>
            <a:endParaRPr lang="en-US" altLang="en-US"/>
          </a:p>
        </p:txBody>
      </p:sp>
    </p:spTree>
    <p:extLst>
      <p:ext uri="{BB962C8B-B14F-4D97-AF65-F5344CB8AC3E}">
        <p14:creationId xmlns:p14="http://schemas.microsoft.com/office/powerpoint/2010/main" val="3354484962"/>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B5D33BC-6F6F-4310-AA55-EC04E8E00A31}" type="slidenum">
              <a:rPr lang="en-US" altLang="en-US"/>
              <a:pPr/>
              <a:t>‹#›</a:t>
            </a:fld>
            <a:endParaRPr lang="en-US" altLang="en-US"/>
          </a:p>
        </p:txBody>
      </p:sp>
    </p:spTree>
    <p:extLst>
      <p:ext uri="{BB962C8B-B14F-4D97-AF65-F5344CB8AC3E}">
        <p14:creationId xmlns:p14="http://schemas.microsoft.com/office/powerpoint/2010/main" val="429934108"/>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28B18C0-25AC-40D9-9E5F-14F1637CE313}" type="slidenum">
              <a:rPr lang="en-US" altLang="en-US"/>
              <a:pPr/>
              <a:t>‹#›</a:t>
            </a:fld>
            <a:endParaRPr lang="en-US" altLang="en-US"/>
          </a:p>
        </p:txBody>
      </p:sp>
    </p:spTree>
    <p:extLst>
      <p:ext uri="{BB962C8B-B14F-4D97-AF65-F5344CB8AC3E}">
        <p14:creationId xmlns:p14="http://schemas.microsoft.com/office/powerpoint/2010/main" val="4233010128"/>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B0F4153-27A2-4663-B62B-9ECE715D20F3}" type="slidenum">
              <a:rPr lang="en-US" altLang="en-US"/>
              <a:pPr/>
              <a:t>‹#›</a:t>
            </a:fld>
            <a:endParaRPr lang="en-US" altLang="en-US"/>
          </a:p>
        </p:txBody>
      </p:sp>
    </p:spTree>
    <p:extLst>
      <p:ext uri="{BB962C8B-B14F-4D97-AF65-F5344CB8AC3E}">
        <p14:creationId xmlns:p14="http://schemas.microsoft.com/office/powerpoint/2010/main" val="3467385099"/>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B85E992-B85D-48D0-943F-0B1D6A839A84}" type="slidenum">
              <a:rPr lang="en-US" altLang="en-US"/>
              <a:pPr/>
              <a:t>‹#›</a:t>
            </a:fld>
            <a:endParaRPr lang="en-US" altLang="en-US"/>
          </a:p>
        </p:txBody>
      </p:sp>
    </p:spTree>
    <p:extLst>
      <p:ext uri="{BB962C8B-B14F-4D97-AF65-F5344CB8AC3E}">
        <p14:creationId xmlns:p14="http://schemas.microsoft.com/office/powerpoint/2010/main" val="67607433"/>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B97CEF2-2871-4D82-B64E-2994BA62A142}" type="slidenum">
              <a:rPr lang="en-US" altLang="en-US"/>
              <a:pPr/>
              <a:t>‹#›</a:t>
            </a:fld>
            <a:endParaRPr lang="en-US" altLang="en-US"/>
          </a:p>
        </p:txBody>
      </p:sp>
    </p:spTree>
    <p:extLst>
      <p:ext uri="{BB962C8B-B14F-4D97-AF65-F5344CB8AC3E}">
        <p14:creationId xmlns:p14="http://schemas.microsoft.com/office/powerpoint/2010/main" val="251865183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1058" name="Group 2"/>
          <p:cNvGrpSpPr>
            <a:grpSpLocks/>
          </p:cNvGrpSpPr>
          <p:nvPr/>
        </p:nvGrpSpPr>
        <p:grpSpPr bwMode="auto">
          <a:xfrm>
            <a:off x="0" y="3902075"/>
            <a:ext cx="3400425" cy="2949575"/>
            <a:chOff x="0" y="2458"/>
            <a:chExt cx="2142" cy="1858"/>
          </a:xfrm>
        </p:grpSpPr>
        <p:sp>
          <p:nvSpPr>
            <p:cNvPr id="30105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06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106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106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0106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30106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106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30106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30107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0F7AE2D3-036F-4163-99D1-29D76AA4E6E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zoom/>
  </p:transition>
  <p:timing>
    <p:tnLst>
      <p:par>
        <p:cTn id="1" dur="indefinite" restart="never" nodeType="tmRoot"/>
      </p:par>
    </p:tnLst>
  </p:timing>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24.jpeg"/><Relationship Id="rId12" Type="http://schemas.openxmlformats.org/officeDocument/2006/relationships/image" Target="../media/image28.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11" Type="http://schemas.openxmlformats.org/officeDocument/2006/relationships/image" Target="../media/image27.jpeg"/><Relationship Id="rId5" Type="http://schemas.openxmlformats.org/officeDocument/2006/relationships/image" Target="../media/image22.jpeg"/><Relationship Id="rId10" Type="http://schemas.openxmlformats.org/officeDocument/2006/relationships/image" Target="../media/image26.jpeg"/><Relationship Id="rId4" Type="http://schemas.openxmlformats.org/officeDocument/2006/relationships/notesSlide" Target="../notesSlides/notesSlide15.xml"/><Relationship Id="rId9" Type="http://schemas.openxmlformats.org/officeDocument/2006/relationships/hyperlink" Target="http://en.wikipedia.org/wiki/File:Fred_Harrison.jp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jpeg"/><Relationship Id="rId11" Type="http://schemas.openxmlformats.org/officeDocument/2006/relationships/image" Target="../media/image2.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notesSlide" Target="../notesSlides/notesSlide16.xml"/><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42.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1.xml"/><Relationship Id="rId7" Type="http://schemas.openxmlformats.org/officeDocument/2006/relationships/image" Target="../media/image45.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2.png"/><Relationship Id="rId4" Type="http://schemas.openxmlformats.org/officeDocument/2006/relationships/notesSlide" Target="../notesSlides/notesSlide21.xml"/><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1.xml"/><Relationship Id="rId7" Type="http://schemas.openxmlformats.org/officeDocument/2006/relationships/image" Target="../media/image50.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1.xml"/><Relationship Id="rId7" Type="http://schemas.openxmlformats.org/officeDocument/2006/relationships/image" Target="../media/image56.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1.xml"/><Relationship Id="rId7" Type="http://schemas.openxmlformats.org/officeDocument/2006/relationships/image" Target="../media/image60.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9.jpeg"/><Relationship Id="rId11" Type="http://schemas.openxmlformats.org/officeDocument/2006/relationships/image" Target="../media/image2.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notesSlide" Target="../notesSlides/notesSlide25.xml"/><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6.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69.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2.png"/><Relationship Id="rId4" Type="http://schemas.openxmlformats.org/officeDocument/2006/relationships/notesSlide" Target="../notesSlides/notesSlide27.xml"/><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74.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slideLayout" Target="../slideLayouts/slideLayout1.xml"/><Relationship Id="rId7" Type="http://schemas.openxmlformats.org/officeDocument/2006/relationships/image" Target="../media/image77.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notesSlide" Target="../notesSlides/notesSlide29.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553200" y="6245225"/>
            <a:ext cx="2133600" cy="476250"/>
          </a:xfrm>
          <a:prstGeom prst="rect">
            <a:avLst/>
          </a:prstGeom>
        </p:spPr>
        <p:txBody>
          <a:bodyPr/>
          <a:lstStyle/>
          <a:p>
            <a:fld id="{74821B0D-1C2B-4CAB-B08F-514C618FE505}" type="slidenum">
              <a:rPr lang="en-US" altLang="en-US"/>
              <a:pPr/>
              <a:t>1</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495300" y="781050"/>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chemeClr val="tx1"/>
                </a:solidFill>
                <a:latin typeface="Book Antiqua" panose="02040602050305030304" pitchFamily="18" charset="0"/>
              </a:rPr>
              <a:t>BUILDING MOMENTUM TO A GLOBAL ECONOMIC COLLAPSE</a:t>
            </a:r>
            <a:r>
              <a:rPr lang="en-GB" altLang="en-US" sz="3200" b="1" dirty="0">
                <a:solidFill>
                  <a:srgbClr val="FFFFCC"/>
                </a:solidFill>
                <a:latin typeface="Book Antiqua" panose="02040602050305030304" pitchFamily="18" charset="0"/>
              </a:rPr>
              <a:t/>
            </a:r>
            <a:br>
              <a:rPr lang="en-GB" altLang="en-US" sz="3200" b="1" dirty="0">
                <a:solidFill>
                  <a:srgbClr val="FFFFCC"/>
                </a:solidFill>
                <a:latin typeface="Book Antiqua" panose="02040602050305030304" pitchFamily="18" charset="0"/>
              </a:rPr>
            </a:br>
            <a:r>
              <a:rPr lang="en-GB" altLang="en-US" sz="3200" b="1" dirty="0">
                <a:solidFill>
                  <a:srgbClr val="FFFFCC"/>
                </a:solidFill>
                <a:latin typeface="Book Antiqua" panose="02040602050305030304" pitchFamily="18" charset="0"/>
              </a:rPr>
              <a:t/>
            </a:r>
            <a:br>
              <a:rPr lang="en-GB" altLang="en-US" sz="3200" b="1" dirty="0">
                <a:solidFill>
                  <a:srgbClr val="FFFFCC"/>
                </a:solidFill>
                <a:latin typeface="Book Antiqua" panose="02040602050305030304" pitchFamily="18" charset="0"/>
              </a:rPr>
            </a:br>
            <a:r>
              <a:rPr lang="en-GB" altLang="en-US" sz="3200" b="1" dirty="0" smtClean="0">
                <a:solidFill>
                  <a:srgbClr val="FFFF00"/>
                </a:solidFill>
                <a:latin typeface="Book Antiqua" panose="02040602050305030304" pitchFamily="18" charset="0"/>
              </a:rPr>
              <a:t>The Untold Story of the Inevitable Consequences of Centuries of Entrenched Privilege</a:t>
            </a:r>
            <a:endParaRPr lang="en-US" altLang="en-US" sz="3200" b="1" dirty="0">
              <a:solidFill>
                <a:srgbClr val="FFFF00"/>
              </a:solidFill>
              <a:latin typeface="Book Antiqua" panose="02040602050305030304" pitchFamily="18" charset="0"/>
            </a:endParaRPr>
          </a:p>
        </p:txBody>
      </p:sp>
      <p:sp>
        <p:nvSpPr>
          <p:cNvPr id="6" name="Text Box 4"/>
          <p:cNvSpPr txBox="1">
            <a:spLocks noChangeArrowheads="1"/>
          </p:cNvSpPr>
          <p:nvPr/>
        </p:nvSpPr>
        <p:spPr bwMode="auto">
          <a:xfrm>
            <a:off x="3241675" y="5167312"/>
            <a:ext cx="25571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FFFFCC"/>
                </a:solidFill>
                <a:latin typeface="Rockwell" pitchFamily="18" charset="0"/>
              </a:rPr>
              <a:t>EPISODE </a:t>
            </a:r>
            <a:r>
              <a:rPr lang="en-US" altLang="en-US" sz="3600" b="1" dirty="0" smtClean="0">
                <a:solidFill>
                  <a:srgbClr val="FFFFCC"/>
                </a:solidFill>
                <a:latin typeface="Rockwell" pitchFamily="18" charset="0"/>
              </a:rPr>
              <a:t>1</a:t>
            </a:r>
            <a:endParaRPr lang="en-US" altLang="en-US" sz="3600" b="1" dirty="0">
              <a:solidFill>
                <a:srgbClr val="FFFFCC"/>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2858715416"/>
      </p:ext>
    </p:extLst>
  </p:cSld>
  <p:clrMapOvr>
    <a:masterClrMapping/>
  </p:clrMapOvr>
  <p:transition advTm="109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9108FB5E-F86A-46D2-A795-16EFD0538329}" type="slidenum">
              <a:rPr lang="en-US" altLang="en-US"/>
              <a:pPr/>
              <a:t>10</a:t>
            </a:fld>
            <a:endParaRPr lang="en-US" altLang="en-US"/>
          </a:p>
        </p:txBody>
      </p:sp>
      <p:sp>
        <p:nvSpPr>
          <p:cNvPr id="318466" name="Rectangle 2"/>
          <p:cNvSpPr>
            <a:spLocks noGrp="1" noChangeArrowheads="1"/>
          </p:cNvSpPr>
          <p:nvPr>
            <p:ph type="ctrTitle"/>
          </p:nvPr>
        </p:nvSpPr>
        <p:spPr>
          <a:xfrm>
            <a:off x="2895600" y="1238250"/>
            <a:ext cx="5791200" cy="2016125"/>
          </a:xfrm>
        </p:spPr>
        <p:txBody>
          <a:bodyPr/>
          <a:lstStyle/>
          <a:p>
            <a:r>
              <a:rPr lang="en-GB" altLang="en-US" sz="3700"/>
              <a:t/>
            </a:r>
            <a:br>
              <a:rPr lang="en-GB" altLang="en-US" sz="3700"/>
            </a:br>
            <a:endParaRPr lang="en-US" altLang="en-US" sz="3700"/>
          </a:p>
        </p:txBody>
      </p:sp>
      <p:pic>
        <p:nvPicPr>
          <p:cNvPr id="318469" name="Picture 5" descr="subprimeSh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867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4"/>
          </p:nvPr>
        </p:nvSpPr>
        <p:spPr/>
        <p:txBody>
          <a:bodyPr/>
          <a:lstStyle/>
          <a:p>
            <a:fld id="{9A351E1F-30EB-475B-BFC0-25FA56560773}" type="slidenum">
              <a:rPr lang="en-US" altLang="en-US"/>
              <a:pPr/>
              <a:t>11</a:t>
            </a:fld>
            <a:endParaRPr lang="en-US" altLang="en-US"/>
          </a:p>
        </p:txBody>
      </p:sp>
      <p:sp>
        <p:nvSpPr>
          <p:cNvPr id="316418" name="Rectangle 2"/>
          <p:cNvSpPr>
            <a:spLocks noGrp="1" noChangeArrowheads="1"/>
          </p:cNvSpPr>
          <p:nvPr>
            <p:ph type="ctrTitle"/>
          </p:nvPr>
        </p:nvSpPr>
        <p:spPr>
          <a:xfrm>
            <a:off x="2895600" y="1238250"/>
            <a:ext cx="5791200" cy="2016125"/>
          </a:xfrm>
        </p:spPr>
        <p:txBody>
          <a:bodyPr/>
          <a:lstStyle/>
          <a:p>
            <a:r>
              <a:rPr lang="en-GB" altLang="en-US" sz="3700"/>
              <a:t/>
            </a:r>
            <a:br>
              <a:rPr lang="en-GB" altLang="en-US" sz="3700"/>
            </a:br>
            <a:endParaRPr lang="en-US" altLang="en-US" sz="3700"/>
          </a:p>
        </p:txBody>
      </p:sp>
      <p:pic>
        <p:nvPicPr>
          <p:cNvPr id="316421" name="Picture 5" descr="intellectual-l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316423" name="Picture 7" descr="ANd9GcRFjEs2PzaEJnmHun4NfcBRBROXZ4GpibeYPC9mg_66DHy0HEQO&amp;t=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238" y="4059238"/>
            <a:ext cx="3235325" cy="215741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323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sldNum" sz="quarter" idx="4"/>
          </p:nvPr>
        </p:nvSpPr>
        <p:spPr/>
        <p:txBody>
          <a:bodyPr/>
          <a:lstStyle/>
          <a:p>
            <a:fld id="{E7C936FB-27AD-4F24-BC74-0ABCA9A299AE}" type="slidenum">
              <a:rPr lang="en-US" altLang="en-US"/>
              <a:pPr/>
              <a:t>12</a:t>
            </a:fld>
            <a:endParaRPr lang="en-US" altLang="en-US"/>
          </a:p>
        </p:txBody>
      </p:sp>
      <p:pic>
        <p:nvPicPr>
          <p:cNvPr id="283675" name="Picture 27" descr="virginia-capitol-williamsbu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83679" name="Picture 31" descr="210px-Virginia_Land_Office_Warrant_Number_229_to_Joseph_Cabell_for_Gabriel_Pen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788" y="241300"/>
            <a:ext cx="5538787" cy="4271963"/>
          </a:xfrm>
          <a:prstGeom prst="rect">
            <a:avLst/>
          </a:prstGeom>
          <a:noFill/>
          <a:extLst>
            <a:ext uri="{909E8E84-426E-40DD-AFC4-6F175D3DCCD1}">
              <a14:hiddenFill xmlns:a14="http://schemas.microsoft.com/office/drawing/2010/main">
                <a:solidFill>
                  <a:srgbClr val="FFFFFF"/>
                </a:solidFill>
              </a14:hiddenFill>
            </a:ext>
          </a:extLst>
        </p:spPr>
      </p:pic>
      <p:sp>
        <p:nvSpPr>
          <p:cNvPr id="283680" name="Text Box 32"/>
          <p:cNvSpPr txBox="1">
            <a:spLocks noChangeArrowheads="1"/>
          </p:cNvSpPr>
          <p:nvPr/>
        </p:nvSpPr>
        <p:spPr bwMode="auto">
          <a:xfrm>
            <a:off x="2635250" y="5186363"/>
            <a:ext cx="44799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chemeClr val="hlink"/>
                </a:solidFill>
                <a:latin typeface="Rockwell" pitchFamily="18" charset="0"/>
              </a:rPr>
              <a:t>Land Office Warrants</a:t>
            </a:r>
          </a:p>
        </p:txBody>
      </p:sp>
      <p:sp>
        <p:nvSpPr>
          <p:cNvPr id="283681" name="Text Box 33"/>
          <p:cNvSpPr txBox="1">
            <a:spLocks noChangeArrowheads="1"/>
          </p:cNvSpPr>
          <p:nvPr/>
        </p:nvSpPr>
        <p:spPr bwMode="auto">
          <a:xfrm>
            <a:off x="2546350" y="6096000"/>
            <a:ext cx="4635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chemeClr val="hlink"/>
                </a:solidFill>
                <a:latin typeface="Rockwell" pitchFamily="18" charset="0"/>
              </a:rPr>
              <a:t>KEY TO LANDED PRIVILEGE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93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4"/>
          </p:nvPr>
        </p:nvSpPr>
        <p:spPr/>
        <p:txBody>
          <a:bodyPr/>
          <a:lstStyle/>
          <a:p>
            <a:fld id="{884CC5C3-7A6C-4AA1-8C2A-674995791861}" type="slidenum">
              <a:rPr lang="en-US" altLang="en-US"/>
              <a:pPr/>
              <a:t>13</a:t>
            </a:fld>
            <a:endParaRPr lang="en-US" altLang="en-US"/>
          </a:p>
        </p:txBody>
      </p:sp>
      <p:pic>
        <p:nvPicPr>
          <p:cNvPr id="322562" name="Picture 2" descr="DSC_0383_3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938" y="0"/>
            <a:ext cx="64690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2566" name="Picture 6" descr="Cabo-Bei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90838" cy="6858000"/>
          </a:xfrm>
          <a:prstGeom prst="rect">
            <a:avLst/>
          </a:prstGeom>
          <a:noFill/>
          <a:extLst>
            <a:ext uri="{909E8E84-426E-40DD-AFC4-6F175D3DCCD1}">
              <a14:hiddenFill xmlns:a14="http://schemas.microsoft.com/office/drawing/2010/main">
                <a:solidFill>
                  <a:srgbClr val="FFFFFF"/>
                </a:solidFill>
              </a14:hiddenFill>
            </a:ext>
          </a:extLst>
        </p:spPr>
      </p:pic>
      <p:sp>
        <p:nvSpPr>
          <p:cNvPr id="322567" name="Rectangle 7"/>
          <p:cNvSpPr>
            <a:spLocks noChangeArrowheads="1"/>
          </p:cNvSpPr>
          <p:nvPr/>
        </p:nvSpPr>
        <p:spPr bwMode="auto">
          <a:xfrm>
            <a:off x="206375" y="1196975"/>
            <a:ext cx="2655888"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altLang="en-US" sz="2800" b="1">
                <a:solidFill>
                  <a:srgbClr val="660033"/>
                </a:solidFill>
                <a:latin typeface="Rockwell" pitchFamily="18" charset="0"/>
              </a:rPr>
              <a:t>“A national debt, if it is not excessive, will be to us a national blessing.”</a:t>
            </a:r>
            <a:r>
              <a:rPr lang="en-US" altLang="en-US" sz="2400" b="1">
                <a:latin typeface="Rockwell" pitchFamily="18" charset="0"/>
              </a:rPr>
              <a:t> Alexander Hamilton</a:t>
            </a:r>
            <a:r>
              <a:rPr lang="en-US" altLang="en-US"/>
              <a:t> </a:t>
            </a:r>
            <a:br>
              <a:rPr lang="en-US" altLang="en-US"/>
            </a:br>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698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085D0B30-86AE-4999-9315-B7DA00CB600D}" type="slidenum">
              <a:rPr lang="en-US" altLang="en-US"/>
              <a:pPr/>
              <a:t>14</a:t>
            </a:fld>
            <a:endParaRPr lang="en-US" altLang="en-US"/>
          </a:p>
        </p:txBody>
      </p:sp>
      <p:pic>
        <p:nvPicPr>
          <p:cNvPr id="324612" name="Picture 4" descr="1294682115_joseph-sta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4614" name="Picture 6" descr="medvedev_05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3725863"/>
            <a:ext cx="42418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413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4"/>
          <p:cNvSpPr>
            <a:spLocks noGrp="1" noChangeArrowheads="1"/>
          </p:cNvSpPr>
          <p:nvPr>
            <p:ph type="sldNum" sz="quarter" idx="4"/>
          </p:nvPr>
        </p:nvSpPr>
        <p:spPr/>
        <p:txBody>
          <a:bodyPr/>
          <a:lstStyle/>
          <a:p>
            <a:fld id="{DED53E1C-E35F-4E98-A294-1F4B23E85C4F}" type="slidenum">
              <a:rPr lang="en-US" altLang="en-US"/>
              <a:pPr/>
              <a:t>15</a:t>
            </a:fld>
            <a:endParaRPr lang="en-US" altLang="en-US"/>
          </a:p>
        </p:txBody>
      </p:sp>
      <p:pic>
        <p:nvPicPr>
          <p:cNvPr id="328722" name="Picture 18" descr="Russian%20du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8723" name="Picture 19" descr="49a3992667c13_200612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623888"/>
            <a:ext cx="1516063" cy="1811337"/>
          </a:xfrm>
          <a:prstGeom prst="rect">
            <a:avLst/>
          </a:prstGeom>
          <a:noFill/>
          <a:extLst>
            <a:ext uri="{909E8E84-426E-40DD-AFC4-6F175D3DCCD1}">
              <a14:hiddenFill xmlns:a14="http://schemas.microsoft.com/office/drawing/2010/main">
                <a:solidFill>
                  <a:srgbClr val="FFFFFF"/>
                </a:solidFill>
              </a14:hiddenFill>
            </a:ext>
          </a:extLst>
        </p:spPr>
      </p:pic>
      <p:pic>
        <p:nvPicPr>
          <p:cNvPr id="328724" name="Picture 20" descr="Mason Gaffn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3113" y="604838"/>
            <a:ext cx="1444625" cy="1816100"/>
          </a:xfrm>
          <a:prstGeom prst="rect">
            <a:avLst/>
          </a:prstGeom>
          <a:noFill/>
          <a:extLst>
            <a:ext uri="{909E8E84-426E-40DD-AFC4-6F175D3DCCD1}">
              <a14:hiddenFill xmlns:a14="http://schemas.microsoft.com/office/drawing/2010/main">
                <a:solidFill>
                  <a:srgbClr val="FFFFFF"/>
                </a:solidFill>
              </a14:hiddenFill>
            </a:ext>
          </a:extLst>
        </p:spPr>
      </p:pic>
      <p:pic>
        <p:nvPicPr>
          <p:cNvPr id="328725" name="Picture 21" descr="Hudson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375" y="649288"/>
            <a:ext cx="1611313" cy="1789112"/>
          </a:xfrm>
          <a:prstGeom prst="rect">
            <a:avLst/>
          </a:prstGeom>
          <a:noFill/>
          <a:extLst>
            <a:ext uri="{909E8E84-426E-40DD-AFC4-6F175D3DCCD1}">
              <a14:hiddenFill xmlns:a14="http://schemas.microsoft.com/office/drawing/2010/main">
                <a:solidFill>
                  <a:srgbClr val="FFFFFF"/>
                </a:solidFill>
              </a14:hiddenFill>
            </a:ext>
          </a:extLst>
        </p:spPr>
      </p:pic>
      <p:pic>
        <p:nvPicPr>
          <p:cNvPr id="328726" name="Picture 22" descr="200px-Fred_Harrison">
            <a:hlinkClick r:id="rId9" tooltip="Fred Harrison"/>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5125" y="687388"/>
            <a:ext cx="1317625" cy="1758950"/>
          </a:xfrm>
          <a:prstGeom prst="rect">
            <a:avLst/>
          </a:prstGeom>
          <a:noFill/>
          <a:extLst>
            <a:ext uri="{909E8E84-426E-40DD-AFC4-6F175D3DCCD1}">
              <a14:hiddenFill xmlns:a14="http://schemas.microsoft.com/office/drawing/2010/main">
                <a:solidFill>
                  <a:srgbClr val="FFFFFF"/>
                </a:solidFill>
              </a14:hiddenFill>
            </a:ext>
          </a:extLst>
        </p:spPr>
      </p:pic>
      <p:pic>
        <p:nvPicPr>
          <p:cNvPr id="328727" name="Picture 23" descr="tidemanpho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647700"/>
            <a:ext cx="1493838" cy="1763713"/>
          </a:xfrm>
          <a:prstGeom prst="rect">
            <a:avLst/>
          </a:prstGeom>
          <a:noFill/>
          <a:extLst>
            <a:ext uri="{909E8E84-426E-40DD-AFC4-6F175D3DCCD1}">
              <a14:hiddenFill xmlns:a14="http://schemas.microsoft.com/office/drawing/2010/main">
                <a:solidFill>
                  <a:srgbClr val="FFFFFF"/>
                </a:solidFill>
              </a14:hiddenFill>
            </a:ext>
          </a:extLst>
        </p:spPr>
      </p:pic>
      <p:sp>
        <p:nvSpPr>
          <p:cNvPr id="328728" name="Text Box 24"/>
          <p:cNvSpPr txBox="1">
            <a:spLocks noChangeArrowheads="1"/>
          </p:cNvSpPr>
          <p:nvPr/>
        </p:nvSpPr>
        <p:spPr bwMode="auto">
          <a:xfrm>
            <a:off x="1323975" y="2868613"/>
            <a:ext cx="71024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 </a:t>
            </a:r>
            <a:r>
              <a:rPr lang="en-US" altLang="en-US" sz="2400" b="1">
                <a:solidFill>
                  <a:schemeClr val="hlink"/>
                </a:solidFill>
                <a:latin typeface="Rockwell" pitchFamily="18" charset="0"/>
              </a:rPr>
              <a:t>Ramsey Clark (former U.S. Attorney General)</a:t>
            </a:r>
          </a:p>
          <a:p>
            <a:pPr>
              <a:buFontTx/>
              <a:buChar char="•"/>
            </a:pPr>
            <a:r>
              <a:rPr lang="en-US" altLang="en-US" sz="2400" b="1">
                <a:solidFill>
                  <a:schemeClr val="hlink"/>
                </a:solidFill>
                <a:latin typeface="Rockwell" pitchFamily="18" charset="0"/>
              </a:rPr>
              <a:t> Mason Gaffney (economist)</a:t>
            </a:r>
          </a:p>
          <a:p>
            <a:pPr>
              <a:buFontTx/>
              <a:buChar char="•"/>
            </a:pPr>
            <a:r>
              <a:rPr lang="en-US" altLang="en-US" sz="2400" b="1">
                <a:solidFill>
                  <a:schemeClr val="hlink"/>
                </a:solidFill>
                <a:latin typeface="Rockwell" pitchFamily="18" charset="0"/>
              </a:rPr>
              <a:t> Michael Hudson (economist)</a:t>
            </a:r>
          </a:p>
          <a:p>
            <a:pPr>
              <a:buFontTx/>
              <a:buChar char="•"/>
            </a:pPr>
            <a:r>
              <a:rPr lang="en-US" altLang="en-US" sz="2400" b="1">
                <a:solidFill>
                  <a:schemeClr val="hlink"/>
                </a:solidFill>
                <a:latin typeface="Rockwell" pitchFamily="18" charset="0"/>
              </a:rPr>
              <a:t> Fred Harrison (economist)</a:t>
            </a:r>
          </a:p>
          <a:p>
            <a:pPr>
              <a:buFontTx/>
              <a:buChar char="•"/>
            </a:pPr>
            <a:r>
              <a:rPr lang="en-US" altLang="en-US" sz="2400" b="1">
                <a:solidFill>
                  <a:schemeClr val="hlink"/>
                </a:solidFill>
                <a:latin typeface="Rockwell" pitchFamily="18" charset="0"/>
              </a:rPr>
              <a:t> Nicolaus Tideman (economist)</a:t>
            </a:r>
          </a:p>
          <a:p>
            <a:endParaRPr lang="en-US" altLang="en-US" sz="2400" b="1">
              <a:solidFill>
                <a:schemeClr val="hlink"/>
              </a:solidFill>
              <a:latin typeface="Rockwell" pitchFamily="18" charset="0"/>
            </a:endParaRPr>
          </a:p>
        </p:txBody>
      </p:sp>
      <p:pic>
        <p:nvPicPr>
          <p:cNvPr id="328730" name="Picture 26" descr="jeffrey-sachs-climate-change-technlogy-cap-trade-ta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975" y="5006975"/>
            <a:ext cx="2516188" cy="1616075"/>
          </a:xfrm>
          <a:prstGeom prst="rect">
            <a:avLst/>
          </a:prstGeom>
          <a:noFill/>
          <a:extLst>
            <a:ext uri="{909E8E84-426E-40DD-AFC4-6F175D3DCCD1}">
              <a14:hiddenFill xmlns:a14="http://schemas.microsoft.com/office/drawing/2010/main">
                <a:solidFill>
                  <a:srgbClr val="FFFFFF"/>
                </a:solidFill>
              </a14:hiddenFill>
            </a:ext>
          </a:extLst>
        </p:spPr>
      </p:pic>
      <p:sp>
        <p:nvSpPr>
          <p:cNvPr id="328731" name="Text Box 27"/>
          <p:cNvSpPr txBox="1">
            <a:spLocks noChangeArrowheads="1"/>
          </p:cNvSpPr>
          <p:nvPr/>
        </p:nvSpPr>
        <p:spPr bwMode="auto">
          <a:xfrm>
            <a:off x="2427288" y="5629275"/>
            <a:ext cx="180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Rockwell" pitchFamily="18" charset="0"/>
              </a:rPr>
              <a:t>Jeffrey Sachs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16950" y="6330950"/>
            <a:ext cx="347663" cy="347663"/>
          </a:xfrm>
          <a:prstGeom prst="rect">
            <a:avLst/>
          </a:prstGeom>
        </p:spPr>
      </p:pic>
    </p:spTree>
  </p:cSld>
  <p:clrMapOvr>
    <a:masterClrMapping/>
  </p:clrMapOvr>
  <p:transition advTm="2405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a:spLocks noGrp="1" noChangeArrowheads="1"/>
          </p:cNvSpPr>
          <p:nvPr>
            <p:ph type="sldNum" sz="quarter" idx="4"/>
          </p:nvPr>
        </p:nvSpPr>
        <p:spPr/>
        <p:txBody>
          <a:bodyPr/>
          <a:lstStyle/>
          <a:p>
            <a:fld id="{25C00042-D3B1-4FED-B8D7-F733BFB6FAEF}" type="slidenum">
              <a:rPr lang="en-US" altLang="en-US"/>
              <a:pPr/>
              <a:t>16</a:t>
            </a:fld>
            <a:endParaRPr lang="en-US" altLang="en-US"/>
          </a:p>
        </p:txBody>
      </p:sp>
      <p:pic>
        <p:nvPicPr>
          <p:cNvPr id="330766" name="Picture 14"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213" y="2474913"/>
            <a:ext cx="4014787" cy="4383087"/>
          </a:xfrm>
          <a:prstGeom prst="rect">
            <a:avLst/>
          </a:prstGeom>
          <a:noFill/>
          <a:extLst>
            <a:ext uri="{909E8E84-426E-40DD-AFC4-6F175D3DCCD1}">
              <a14:hiddenFill xmlns:a14="http://schemas.microsoft.com/office/drawing/2010/main">
                <a:solidFill>
                  <a:srgbClr val="FFFFFF"/>
                </a:solidFill>
              </a14:hiddenFill>
            </a:ext>
          </a:extLst>
        </p:spPr>
      </p:pic>
      <p:pic>
        <p:nvPicPr>
          <p:cNvPr id="330768" name="Picture 16" desc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87700"/>
            <a:ext cx="515620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330774" name="Picture 22" descr="3IMG_09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383213" cy="3136900"/>
          </a:xfrm>
          <a:prstGeom prst="rect">
            <a:avLst/>
          </a:prstGeom>
          <a:noFill/>
          <a:extLst>
            <a:ext uri="{909E8E84-426E-40DD-AFC4-6F175D3DCCD1}">
              <a14:hiddenFill xmlns:a14="http://schemas.microsoft.com/office/drawing/2010/main">
                <a:solidFill>
                  <a:srgbClr val="FFFFFF"/>
                </a:solidFill>
              </a14:hiddenFill>
            </a:ext>
          </a:extLst>
        </p:spPr>
      </p:pic>
      <p:pic>
        <p:nvPicPr>
          <p:cNvPr id="330776" name="Picture 24" descr="book_image_48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 y="1076325"/>
            <a:ext cx="1895475" cy="2928938"/>
          </a:xfrm>
          <a:prstGeom prst="rect">
            <a:avLst/>
          </a:prstGeom>
          <a:noFill/>
          <a:extLst>
            <a:ext uri="{909E8E84-426E-40DD-AFC4-6F175D3DCCD1}">
              <a14:hiddenFill xmlns:a14="http://schemas.microsoft.com/office/drawing/2010/main">
                <a:solidFill>
                  <a:srgbClr val="FFFFFF"/>
                </a:solidFill>
              </a14:hiddenFill>
            </a:ext>
          </a:extLst>
        </p:spPr>
      </p:pic>
      <p:pic>
        <p:nvPicPr>
          <p:cNvPr id="330779" name="Picture 27" desc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4325" y="0"/>
            <a:ext cx="5019675" cy="2446338"/>
          </a:xfrm>
          <a:prstGeom prst="rect">
            <a:avLst/>
          </a:prstGeom>
          <a:noFill/>
          <a:extLst>
            <a:ext uri="{909E8E84-426E-40DD-AFC4-6F175D3DCCD1}">
              <a14:hiddenFill xmlns:a14="http://schemas.microsoft.com/office/drawing/2010/main">
                <a:solidFill>
                  <a:srgbClr val="FFFFFF"/>
                </a:solidFill>
              </a14:hiddenFill>
            </a:ext>
          </a:extLst>
        </p:spPr>
      </p:pic>
      <p:pic>
        <p:nvPicPr>
          <p:cNvPr id="330780" name="Picture 28" descr="ANd9GcT5YIw8ZctVR3D64yjp3m3J7zf9mfdAnxmbvNX5oFslYPS55BDKFA&amp;t=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5888" y="1963738"/>
            <a:ext cx="2032000" cy="296068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16950" y="6330950"/>
            <a:ext cx="347663" cy="347663"/>
          </a:xfrm>
          <a:prstGeom prst="rect">
            <a:avLst/>
          </a:prstGeom>
        </p:spPr>
      </p:pic>
    </p:spTree>
  </p:cSld>
  <p:clrMapOvr>
    <a:masterClrMapping/>
  </p:clrMapOvr>
  <p:transition advTm="2388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D75159A2-E017-4233-BE5A-4726F608095C}" type="slidenum">
              <a:rPr lang="en-US" altLang="en-US"/>
              <a:pPr/>
              <a:t>17</a:t>
            </a:fld>
            <a:endParaRPr lang="en-US" altLang="en-US"/>
          </a:p>
        </p:txBody>
      </p:sp>
      <p:pic>
        <p:nvPicPr>
          <p:cNvPr id="332815" name="Picture 15" desc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332817" name="Picture 17" descr="putin_cold_war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2449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426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sldNum" sz="quarter" idx="4"/>
          </p:nvPr>
        </p:nvSpPr>
        <p:spPr/>
        <p:txBody>
          <a:bodyPr/>
          <a:lstStyle/>
          <a:p>
            <a:fld id="{6A817B84-022B-4D23-8833-B13D5F578C90}" type="slidenum">
              <a:rPr lang="en-US" altLang="en-US"/>
              <a:pPr/>
              <a:t>18</a:t>
            </a:fld>
            <a:endParaRPr lang="en-US" altLang="en-US"/>
          </a:p>
        </p:txBody>
      </p:sp>
      <p:pic>
        <p:nvPicPr>
          <p:cNvPr id="336898" name="Picture 2" descr="pensioner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2943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966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5D3599AD-35C3-4DB7-BEC7-004A898CAADE}" type="slidenum">
              <a:rPr lang="en-US" altLang="en-US"/>
              <a:pPr/>
              <a:t>19</a:t>
            </a:fld>
            <a:endParaRPr lang="en-US" altLang="en-US"/>
          </a:p>
        </p:txBody>
      </p:sp>
      <p:pic>
        <p:nvPicPr>
          <p:cNvPr id="287761" name="Picture 17" descr="4664250_6554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extLst>
            <a:ext uri="{909E8E84-426E-40DD-AFC4-6F175D3DCCD1}">
              <a14:hiddenFill xmlns:a14="http://schemas.microsoft.com/office/drawing/2010/main">
                <a:solidFill>
                  <a:srgbClr val="FFFFFF"/>
                </a:solidFill>
              </a14:hiddenFill>
            </a:ext>
          </a:extLst>
        </p:spPr>
      </p:pic>
      <p:pic>
        <p:nvPicPr>
          <p:cNvPr id="287762" name="Picture 18" descr="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1258888"/>
            <a:ext cx="4532313" cy="230981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953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553200" y="6245225"/>
            <a:ext cx="2133600" cy="476250"/>
          </a:xfrm>
          <a:prstGeom prst="rect">
            <a:avLst/>
          </a:prstGeom>
        </p:spPr>
        <p:txBody>
          <a:bodyPr/>
          <a:lstStyle/>
          <a:p>
            <a:fld id="{74821B0D-1C2B-4CAB-B08F-514C618FE505}" type="slidenum">
              <a:rPr lang="en-US" altLang="en-US"/>
              <a:pPr/>
              <a:t>2</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chemeClr val="tx1"/>
                </a:solidFill>
                <a:latin typeface="Book Antiqua" panose="02040602050305030304" pitchFamily="18" charset="0"/>
              </a:rPr>
              <a:t>Money </a:t>
            </a:r>
            <a:r>
              <a:rPr lang="en-GB" altLang="en-US" sz="3200" b="1" dirty="0">
                <a:solidFill>
                  <a:schemeClr val="tx1"/>
                </a:solidFill>
                <a:latin typeface="Book Antiqua" panose="02040602050305030304" pitchFamily="18" charset="0"/>
              </a:rPr>
              <a:t>Market Funds </a:t>
            </a:r>
            <a:r>
              <a:rPr lang="en-GB" altLang="en-US" sz="3200" b="1" dirty="0" smtClean="0">
                <a:solidFill>
                  <a:schemeClr val="tx1"/>
                </a:solidFill>
                <a:latin typeface="Book Antiqua" panose="02040602050305030304" pitchFamily="18" charset="0"/>
              </a:rPr>
              <a:t>Started</a:t>
            </a:r>
            <a:br>
              <a:rPr lang="en-GB" altLang="en-US" sz="3200" b="1" dirty="0" smtClean="0">
                <a:solidFill>
                  <a:schemeClr val="tx1"/>
                </a:solidFill>
                <a:latin typeface="Book Antiqua" panose="02040602050305030304" pitchFamily="18" charset="0"/>
              </a:rPr>
            </a:br>
            <a:r>
              <a:rPr lang="en-GB" altLang="en-US" sz="3200" b="1" dirty="0" smtClean="0">
                <a:solidFill>
                  <a:schemeClr val="tx1"/>
                </a:solidFill>
                <a:latin typeface="Book Antiqua" panose="02040602050305030304" pitchFamily="18" charset="0"/>
              </a:rPr>
              <a:t>the </a:t>
            </a:r>
            <a:r>
              <a:rPr lang="en-GB" altLang="en-US" sz="3200" b="1" dirty="0">
                <a:solidFill>
                  <a:schemeClr val="tx1"/>
                </a:solidFill>
                <a:latin typeface="Book Antiqua" panose="02040602050305030304" pitchFamily="18" charset="0"/>
              </a:rPr>
              <a:t>Dominoes Falling;</a:t>
            </a:r>
            <a:br>
              <a:rPr lang="en-GB" altLang="en-US" sz="3200" b="1" dirty="0">
                <a:solidFill>
                  <a:schemeClr val="tx1"/>
                </a:solidFill>
                <a:latin typeface="Book Antiqua" panose="02040602050305030304" pitchFamily="18" charset="0"/>
              </a:rPr>
            </a:br>
            <a:r>
              <a:rPr lang="en-GB" altLang="en-US" sz="3200" b="1" dirty="0" smtClean="0">
                <a:solidFill>
                  <a:schemeClr val="tx1"/>
                </a:solidFill>
                <a:latin typeface="Book Antiqua" panose="02040602050305030304" pitchFamily="18" charset="0"/>
              </a:rPr>
              <a:t>Reagan did </a:t>
            </a:r>
            <a:r>
              <a:rPr lang="en-GB" altLang="en-US" sz="3200" b="1" dirty="0">
                <a:solidFill>
                  <a:schemeClr val="tx1"/>
                </a:solidFill>
                <a:latin typeface="Book Antiqua" panose="02040602050305030304" pitchFamily="18" charset="0"/>
              </a:rPr>
              <a:t>the Rest</a:t>
            </a:r>
            <a:endParaRPr lang="en-US" altLang="en-US" sz="3200" b="1" dirty="0">
              <a:solidFill>
                <a:schemeClr val="tx1"/>
              </a:solidFill>
              <a:latin typeface="Book Antiqua" panose="0204060205030503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3917961481"/>
      </p:ext>
    </p:extLst>
  </p:cSld>
  <p:clrMapOvr>
    <a:masterClrMapping/>
  </p:clrMapOvr>
  <p:transition advTm="659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sldNum" sz="quarter" idx="4"/>
          </p:nvPr>
        </p:nvSpPr>
        <p:spPr/>
        <p:txBody>
          <a:bodyPr/>
          <a:lstStyle/>
          <a:p>
            <a:fld id="{05D1D7B7-15F3-43C2-AB1A-AD86886533B9}" type="slidenum">
              <a:rPr lang="en-US" altLang="en-US"/>
              <a:pPr/>
              <a:t>20</a:t>
            </a:fld>
            <a:endParaRPr lang="en-US" altLang="en-US"/>
          </a:p>
        </p:txBody>
      </p:sp>
      <p:pic>
        <p:nvPicPr>
          <p:cNvPr id="338950" name="Picture 6" descr="russia_mosc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925"/>
            <a:ext cx="9385300" cy="7410450"/>
          </a:xfrm>
          <a:prstGeom prst="rect">
            <a:avLst/>
          </a:prstGeom>
          <a:noFill/>
          <a:extLst>
            <a:ext uri="{909E8E84-426E-40DD-AFC4-6F175D3DCCD1}">
              <a14:hiddenFill xmlns:a14="http://schemas.microsoft.com/office/drawing/2010/main">
                <a:solidFill>
                  <a:srgbClr val="FFFFFF"/>
                </a:solidFill>
              </a14:hiddenFill>
            </a:ext>
          </a:extLst>
        </p:spPr>
      </p:pic>
      <p:pic>
        <p:nvPicPr>
          <p:cNvPr id="338955" name="Picture 11" descr="Russian%20OIL%20invest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0388" y="269875"/>
            <a:ext cx="6908800" cy="2568575"/>
          </a:xfrm>
          <a:prstGeom prst="rect">
            <a:avLst/>
          </a:prstGeom>
          <a:noFill/>
          <a:extLst>
            <a:ext uri="{909E8E84-426E-40DD-AFC4-6F175D3DCCD1}">
              <a14:hiddenFill xmlns:a14="http://schemas.microsoft.com/office/drawing/2010/main">
                <a:solidFill>
                  <a:srgbClr val="FFFFFF"/>
                </a:solidFill>
              </a14:hiddenFill>
            </a:ext>
          </a:extLst>
        </p:spPr>
      </p:pic>
      <p:pic>
        <p:nvPicPr>
          <p:cNvPr id="338956" name="Picture 12" descr="leo-tolstoy-about-18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266700"/>
            <a:ext cx="1968500" cy="2581275"/>
          </a:xfrm>
          <a:prstGeom prst="rect">
            <a:avLst/>
          </a:prstGeom>
          <a:noFill/>
          <a:extLst>
            <a:ext uri="{909E8E84-426E-40DD-AFC4-6F175D3DCCD1}">
              <a14:hiddenFill xmlns:a14="http://schemas.microsoft.com/office/drawing/2010/main">
                <a:solidFill>
                  <a:srgbClr val="FFFFFF"/>
                </a:solidFill>
              </a14:hiddenFill>
            </a:ext>
          </a:extLst>
        </p:spPr>
      </p:pic>
      <p:sp>
        <p:nvSpPr>
          <p:cNvPr id="338957" name="Text Box 13"/>
          <p:cNvSpPr txBox="1">
            <a:spLocks noChangeArrowheads="1"/>
          </p:cNvSpPr>
          <p:nvPr/>
        </p:nvSpPr>
        <p:spPr bwMode="auto">
          <a:xfrm rot="10808852" flipV="1">
            <a:off x="660400" y="2262188"/>
            <a:ext cx="2719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Count Leo Tolstoy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971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a:spLocks noGrp="1" noChangeArrowheads="1"/>
          </p:cNvSpPr>
          <p:nvPr>
            <p:ph type="sldNum" sz="quarter" idx="4"/>
          </p:nvPr>
        </p:nvSpPr>
        <p:spPr/>
        <p:txBody>
          <a:bodyPr/>
          <a:lstStyle/>
          <a:p>
            <a:fld id="{077107E2-87AC-42FB-BE84-4BC738E1A021}" type="slidenum">
              <a:rPr lang="en-US" altLang="en-US"/>
              <a:pPr/>
              <a:t>21</a:t>
            </a:fld>
            <a:endParaRPr lang="en-US" altLang="en-US"/>
          </a:p>
        </p:txBody>
      </p:sp>
      <p:pic>
        <p:nvPicPr>
          <p:cNvPr id="289804" name="Picture 12" descr="affordable-Hous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16438" cy="3387725"/>
          </a:xfrm>
          <a:prstGeom prst="rect">
            <a:avLst/>
          </a:prstGeom>
          <a:noFill/>
          <a:extLst>
            <a:ext uri="{909E8E84-426E-40DD-AFC4-6F175D3DCCD1}">
              <a14:hiddenFill xmlns:a14="http://schemas.microsoft.com/office/drawing/2010/main">
                <a:solidFill>
                  <a:srgbClr val="FFFFFF"/>
                </a:solidFill>
              </a14:hiddenFill>
            </a:ext>
          </a:extLst>
        </p:spPr>
      </p:pic>
      <p:pic>
        <p:nvPicPr>
          <p:cNvPr id="289806" name="Picture 14" descr="apartme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625" y="0"/>
            <a:ext cx="4651375" cy="3359150"/>
          </a:xfrm>
          <a:prstGeom prst="rect">
            <a:avLst/>
          </a:prstGeom>
          <a:noFill/>
          <a:extLst>
            <a:ext uri="{909E8E84-426E-40DD-AFC4-6F175D3DCCD1}">
              <a14:hiddenFill xmlns:a14="http://schemas.microsoft.com/office/drawing/2010/main">
                <a:solidFill>
                  <a:srgbClr val="FFFFFF"/>
                </a:solidFill>
              </a14:hiddenFill>
            </a:ext>
          </a:extLst>
        </p:spPr>
      </p:pic>
      <p:pic>
        <p:nvPicPr>
          <p:cNvPr id="289808" name="Picture 16" descr="affordable_housing_t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3375025"/>
            <a:ext cx="4643437" cy="3482975"/>
          </a:xfrm>
          <a:prstGeom prst="rect">
            <a:avLst/>
          </a:prstGeom>
          <a:noFill/>
          <a:extLst>
            <a:ext uri="{909E8E84-426E-40DD-AFC4-6F175D3DCCD1}">
              <a14:hiddenFill xmlns:a14="http://schemas.microsoft.com/office/drawing/2010/main">
                <a:solidFill>
                  <a:srgbClr val="FFFFFF"/>
                </a:solidFill>
              </a14:hiddenFill>
            </a:ext>
          </a:extLst>
        </p:spPr>
      </p:pic>
      <p:pic>
        <p:nvPicPr>
          <p:cNvPr id="289810" name="Picture 18" descr="alg_hou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397250"/>
            <a:ext cx="4525963" cy="3460750"/>
          </a:xfrm>
          <a:prstGeom prst="rect">
            <a:avLst/>
          </a:prstGeom>
          <a:noFill/>
          <a:extLst>
            <a:ext uri="{909E8E84-426E-40DD-AFC4-6F175D3DCCD1}">
              <a14:hiddenFill xmlns:a14="http://schemas.microsoft.com/office/drawing/2010/main">
                <a:solidFill>
                  <a:srgbClr val="FFFFFF"/>
                </a:solidFill>
              </a14:hiddenFill>
            </a:ext>
          </a:extLst>
        </p:spPr>
      </p:pic>
      <p:pic>
        <p:nvPicPr>
          <p:cNvPr id="289812" name="Picture 20" descr="AffordableHous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7088" y="2301875"/>
            <a:ext cx="2425700" cy="27416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2658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a:spLocks noGrp="1" noChangeArrowheads="1"/>
          </p:cNvSpPr>
          <p:nvPr>
            <p:ph type="sldNum" sz="quarter" idx="4"/>
          </p:nvPr>
        </p:nvSpPr>
        <p:spPr/>
        <p:txBody>
          <a:bodyPr/>
          <a:lstStyle/>
          <a:p>
            <a:fld id="{0F9C26F0-639C-475C-A1EA-E87C0B93DE9B}" type="slidenum">
              <a:rPr lang="en-US" altLang="en-US"/>
              <a:pPr/>
              <a:t>22</a:t>
            </a:fld>
            <a:endParaRPr lang="en-US" altLang="en-US"/>
          </a:p>
        </p:txBody>
      </p:sp>
      <p:pic>
        <p:nvPicPr>
          <p:cNvPr id="340996" name="Picture 4" descr="2521+Cent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3213100"/>
            <a:ext cx="45862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340998" name="Picture 6" descr="ceds_im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41000" name="Picture 8" descr="urban_blight-7834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9463" y="-1588"/>
            <a:ext cx="4554537" cy="3224213"/>
          </a:xfrm>
          <a:prstGeom prst="rect">
            <a:avLst/>
          </a:prstGeom>
          <a:noFill/>
          <a:extLst>
            <a:ext uri="{909E8E84-426E-40DD-AFC4-6F175D3DCCD1}">
              <a14:hiddenFill xmlns:a14="http://schemas.microsoft.com/office/drawing/2010/main">
                <a:solidFill>
                  <a:srgbClr val="FFFFFF"/>
                </a:solidFill>
              </a14:hiddenFill>
            </a:ext>
          </a:extLst>
        </p:spPr>
      </p:pic>
      <p:pic>
        <p:nvPicPr>
          <p:cNvPr id="341003" name="Picture 11" descr="6a00d83451cde769e2010535c6f226970c-800w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9105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341005" name="Picture 13" descr="ANd9GcTFxBSJX-aRxHBCxUpeFIH0_hKL9miyeI7ok0FuIkd5qTQ9AC--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4525" y="2349500"/>
            <a:ext cx="2765425" cy="207168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1810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sldNum" sz="quarter" idx="4"/>
          </p:nvPr>
        </p:nvSpPr>
        <p:spPr/>
        <p:txBody>
          <a:bodyPr/>
          <a:lstStyle/>
          <a:p>
            <a:fld id="{D6993C43-3753-4BFD-B582-EF988170B691}" type="slidenum">
              <a:rPr lang="en-US" altLang="en-US"/>
              <a:pPr/>
              <a:t>23</a:t>
            </a:fld>
            <a:endParaRPr lang="en-US" altLang="en-US"/>
          </a:p>
        </p:txBody>
      </p:sp>
      <p:pic>
        <p:nvPicPr>
          <p:cNvPr id="353288" name="Picture 8" descr="aa4abcad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
            <a:ext cx="9144000" cy="67722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931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sldNum" sz="quarter" idx="4"/>
          </p:nvPr>
        </p:nvSpPr>
        <p:spPr/>
        <p:txBody>
          <a:bodyPr/>
          <a:lstStyle/>
          <a:p>
            <a:fld id="{FCAED980-4691-482E-9194-4ACA5B2671AA}" type="slidenum">
              <a:rPr lang="en-US" altLang="en-US"/>
              <a:pPr/>
              <a:t>24</a:t>
            </a:fld>
            <a:endParaRPr lang="en-US" altLang="en-US"/>
          </a:p>
        </p:txBody>
      </p:sp>
      <p:pic>
        <p:nvPicPr>
          <p:cNvPr id="343043" name="Picture 3" descr="image21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75" y="0"/>
            <a:ext cx="53181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3046" name="Picture 6" descr="ANd9GcRIOYNLA6FUGMJmTu0iG9IpAsVL8B-3o7TuJoISoa1gdb5OU6N6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7438"/>
            <a:ext cx="3925888" cy="5770562"/>
          </a:xfrm>
          <a:prstGeom prst="rect">
            <a:avLst/>
          </a:prstGeom>
          <a:noFill/>
          <a:extLst>
            <a:ext uri="{909E8E84-426E-40DD-AFC4-6F175D3DCCD1}">
              <a14:hiddenFill xmlns:a14="http://schemas.microsoft.com/office/drawing/2010/main">
                <a:solidFill>
                  <a:srgbClr val="FFFFFF"/>
                </a:solidFill>
              </a14:hiddenFill>
            </a:ext>
          </a:extLst>
        </p:spPr>
      </p:pic>
      <p:pic>
        <p:nvPicPr>
          <p:cNvPr id="343050" name="Picture 10" descr="Housing%20development%20at%20Kreisher%20Cov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965575" cy="1804988"/>
          </a:xfrm>
          <a:prstGeom prst="rect">
            <a:avLst/>
          </a:prstGeom>
          <a:noFill/>
          <a:extLst>
            <a:ext uri="{909E8E84-426E-40DD-AFC4-6F175D3DCCD1}">
              <a14:hiddenFill xmlns:a14="http://schemas.microsoft.com/office/drawing/2010/main">
                <a:solidFill>
                  <a:srgbClr val="FFFFFF"/>
                </a:solidFill>
              </a14:hiddenFill>
            </a:ext>
          </a:extLst>
        </p:spPr>
      </p:pic>
      <p:pic>
        <p:nvPicPr>
          <p:cNvPr id="343051" name="Picture 11" descr="A01Q03384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5475" y="517525"/>
            <a:ext cx="2254250" cy="164623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2288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a:spLocks noGrp="1" noChangeArrowheads="1"/>
          </p:cNvSpPr>
          <p:nvPr>
            <p:ph type="sldNum" sz="quarter" idx="4"/>
          </p:nvPr>
        </p:nvSpPr>
        <p:spPr/>
        <p:txBody>
          <a:bodyPr/>
          <a:lstStyle/>
          <a:p>
            <a:fld id="{1A726788-FDF3-43E7-ABBB-AC34DEE11C42}" type="slidenum">
              <a:rPr lang="en-US" altLang="en-US"/>
              <a:pPr/>
              <a:t>25</a:t>
            </a:fld>
            <a:endParaRPr lang="en-US" altLang="en-US"/>
          </a:p>
        </p:txBody>
      </p:sp>
      <p:pic>
        <p:nvPicPr>
          <p:cNvPr id="355335" name="Picture 7" descr="18419266_1-Miami-Brickell-Area-vacant-Land-Ideal-for-High-Rise-Condo-Downtown-Miami-lot-Roads-area-Brick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700" y="3246438"/>
            <a:ext cx="4813300" cy="3611562"/>
          </a:xfrm>
          <a:prstGeom prst="rect">
            <a:avLst/>
          </a:prstGeom>
          <a:noFill/>
          <a:extLst>
            <a:ext uri="{909E8E84-426E-40DD-AFC4-6F175D3DCCD1}">
              <a14:hiddenFill xmlns:a14="http://schemas.microsoft.com/office/drawing/2010/main">
                <a:solidFill>
                  <a:srgbClr val="FFFFFF"/>
                </a:solidFill>
              </a14:hiddenFill>
            </a:ext>
          </a:extLst>
        </p:spPr>
      </p:pic>
      <p:pic>
        <p:nvPicPr>
          <p:cNvPr id="355338" name="Picture 10" descr="03_reform-of-vacant-land-policies-in-philadelphia_img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21038"/>
            <a:ext cx="4319588" cy="3636962"/>
          </a:xfrm>
          <a:prstGeom prst="rect">
            <a:avLst/>
          </a:prstGeom>
          <a:noFill/>
          <a:extLst>
            <a:ext uri="{909E8E84-426E-40DD-AFC4-6F175D3DCCD1}">
              <a14:hiddenFill xmlns:a14="http://schemas.microsoft.com/office/drawing/2010/main">
                <a:solidFill>
                  <a:srgbClr val="FFFFFF"/>
                </a:solidFill>
              </a14:hiddenFill>
            </a:ext>
          </a:extLst>
        </p:spPr>
      </p:pic>
      <p:pic>
        <p:nvPicPr>
          <p:cNvPr id="355342" name="Picture 14" descr="DSC041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284663" cy="3214688"/>
          </a:xfrm>
          <a:prstGeom prst="rect">
            <a:avLst/>
          </a:prstGeom>
          <a:noFill/>
          <a:extLst>
            <a:ext uri="{909E8E84-426E-40DD-AFC4-6F175D3DCCD1}">
              <a14:hiddenFill xmlns:a14="http://schemas.microsoft.com/office/drawing/2010/main">
                <a:solidFill>
                  <a:srgbClr val="FFFFFF"/>
                </a:solidFill>
              </a14:hiddenFill>
            </a:ext>
          </a:extLst>
        </p:spPr>
      </p:pic>
      <p:pic>
        <p:nvPicPr>
          <p:cNvPr id="355344" name="Picture 16" descr="533234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3550" y="0"/>
            <a:ext cx="4870450" cy="3246438"/>
          </a:xfrm>
          <a:prstGeom prst="rect">
            <a:avLst/>
          </a:prstGeom>
          <a:noFill/>
          <a:extLst>
            <a:ext uri="{909E8E84-426E-40DD-AFC4-6F175D3DCCD1}">
              <a14:hiddenFill xmlns:a14="http://schemas.microsoft.com/office/drawing/2010/main">
                <a:solidFill>
                  <a:srgbClr val="FFFFFF"/>
                </a:solidFill>
              </a14:hiddenFill>
            </a:ext>
          </a:extLst>
        </p:spPr>
      </p:pic>
      <p:pic>
        <p:nvPicPr>
          <p:cNvPr id="355345" name="Picture 17" descr="A01Q0338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1788" y="3763963"/>
            <a:ext cx="3013075" cy="1960562"/>
          </a:xfrm>
          <a:prstGeom prst="rect">
            <a:avLst/>
          </a:prstGeom>
          <a:noFill/>
          <a:extLst>
            <a:ext uri="{909E8E84-426E-40DD-AFC4-6F175D3DCCD1}">
              <a14:hiddenFill xmlns:a14="http://schemas.microsoft.com/office/drawing/2010/main">
                <a:solidFill>
                  <a:srgbClr val="FFFFFF"/>
                </a:solidFill>
              </a14:hiddenFill>
            </a:ext>
          </a:extLst>
        </p:spPr>
      </p:pic>
      <p:pic>
        <p:nvPicPr>
          <p:cNvPr id="355346" name="Picture 18" descr="vacant-land-deals-hp_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6700" y="1839913"/>
            <a:ext cx="311467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16950" y="6330950"/>
            <a:ext cx="347663" cy="347663"/>
          </a:xfrm>
          <a:prstGeom prst="rect">
            <a:avLst/>
          </a:prstGeom>
        </p:spPr>
      </p:pic>
    </p:spTree>
  </p:cSld>
  <p:clrMapOvr>
    <a:masterClrMapping/>
  </p:clrMapOvr>
  <p:transition advTm="927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4"/>
          </p:nvPr>
        </p:nvSpPr>
        <p:spPr/>
        <p:txBody>
          <a:bodyPr/>
          <a:lstStyle/>
          <a:p>
            <a:fld id="{160BB974-C19E-4EF8-A624-F2614F9B613D}" type="slidenum">
              <a:rPr lang="en-US" altLang="en-US"/>
              <a:pPr/>
              <a:t>26</a:t>
            </a:fld>
            <a:endParaRPr lang="en-US" altLang="en-US"/>
          </a:p>
        </p:txBody>
      </p:sp>
      <p:pic>
        <p:nvPicPr>
          <p:cNvPr id="293904" name="Picture 16" descr="tob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3906" name="Picture 18" descr="828381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828675"/>
            <a:ext cx="459105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293908" name="Picture 20" descr="4US-dollar-48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2988" y="3321050"/>
            <a:ext cx="45910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1701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a:spLocks noGrp="1" noChangeArrowheads="1"/>
          </p:cNvSpPr>
          <p:nvPr>
            <p:ph type="sldNum" sz="quarter" idx="4"/>
          </p:nvPr>
        </p:nvSpPr>
        <p:spPr/>
        <p:txBody>
          <a:bodyPr/>
          <a:lstStyle/>
          <a:p>
            <a:fld id="{518A8B64-0CB5-4143-980A-7C4FFF309DEB}" type="slidenum">
              <a:rPr lang="en-US" altLang="en-US"/>
              <a:pPr/>
              <a:t>27</a:t>
            </a:fld>
            <a:endParaRPr lang="en-US" altLang="en-US"/>
          </a:p>
        </p:txBody>
      </p:sp>
      <p:pic>
        <p:nvPicPr>
          <p:cNvPr id="345096" name="Picture 8" descr="managing-debt-and-cred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5098" name="Picture 10" descr="debt-st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24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5100" name="Picture 12" descr="image2335245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997200" cy="2522538"/>
          </a:xfrm>
          <a:prstGeom prst="rect">
            <a:avLst/>
          </a:prstGeom>
          <a:noFill/>
          <a:extLst>
            <a:ext uri="{909E8E84-426E-40DD-AFC4-6F175D3DCCD1}">
              <a14:hiddenFill xmlns:a14="http://schemas.microsoft.com/office/drawing/2010/main">
                <a:solidFill>
                  <a:srgbClr val="FFFFFF"/>
                </a:solidFill>
              </a14:hiddenFill>
            </a:ext>
          </a:extLst>
        </p:spPr>
      </p:pic>
      <p:pic>
        <p:nvPicPr>
          <p:cNvPr id="345104" name="Picture 16" descr="personal-consumer-debt_-200X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4450" y="0"/>
            <a:ext cx="2335213" cy="2525713"/>
          </a:xfrm>
          <a:prstGeom prst="rect">
            <a:avLst/>
          </a:prstGeom>
          <a:noFill/>
          <a:extLst>
            <a:ext uri="{909E8E84-426E-40DD-AFC4-6F175D3DCCD1}">
              <a14:hiddenFill xmlns:a14="http://schemas.microsoft.com/office/drawing/2010/main">
                <a:solidFill>
                  <a:srgbClr val="FFFFFF"/>
                </a:solidFill>
              </a14:hiddenFill>
            </a:ext>
          </a:extLst>
        </p:spPr>
      </p:pic>
      <p:pic>
        <p:nvPicPr>
          <p:cNvPr id="345106" name="Picture 18" descr="debtvssaving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8238" y="3763963"/>
            <a:ext cx="4195762" cy="309403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251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4"/>
          </p:nvPr>
        </p:nvSpPr>
        <p:spPr/>
        <p:txBody>
          <a:bodyPr/>
          <a:lstStyle/>
          <a:p>
            <a:fld id="{E7752EA3-33ED-475E-95D8-D20DAB3B524B}" type="slidenum">
              <a:rPr lang="en-US" altLang="en-US"/>
              <a:pPr/>
              <a:t>28</a:t>
            </a:fld>
            <a:endParaRPr lang="en-US" altLang="en-US"/>
          </a:p>
        </p:txBody>
      </p:sp>
      <p:pic>
        <p:nvPicPr>
          <p:cNvPr id="347146" name="Picture 10" descr="Corporate-Bond-And-Investor-Inform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7152" name="Picture 16" descr="going-out-of-business-sig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0" y="358775"/>
            <a:ext cx="1663700" cy="2079625"/>
          </a:xfrm>
          <a:prstGeom prst="rect">
            <a:avLst/>
          </a:prstGeom>
          <a:noFill/>
          <a:extLst>
            <a:ext uri="{909E8E84-426E-40DD-AFC4-6F175D3DCCD1}">
              <a14:hiddenFill xmlns:a14="http://schemas.microsoft.com/office/drawing/2010/main">
                <a:solidFill>
                  <a:srgbClr val="FFFFFF"/>
                </a:solidFill>
              </a14:hiddenFill>
            </a:ext>
          </a:extLst>
        </p:spPr>
      </p:pic>
      <p:pic>
        <p:nvPicPr>
          <p:cNvPr id="347154" name="Picture 18" descr="Ants-B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125" y="368300"/>
            <a:ext cx="3030538" cy="20891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1680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a:spLocks noGrp="1" noChangeArrowheads="1"/>
          </p:cNvSpPr>
          <p:nvPr>
            <p:ph type="sldNum" sz="quarter" idx="4"/>
          </p:nvPr>
        </p:nvSpPr>
        <p:spPr/>
        <p:txBody>
          <a:bodyPr/>
          <a:lstStyle/>
          <a:p>
            <a:fld id="{9BD32717-5CF4-4B8A-B96A-06C0F2DE9C94}" type="slidenum">
              <a:rPr lang="en-US" altLang="en-US"/>
              <a:pPr/>
              <a:t>29</a:t>
            </a:fld>
            <a:endParaRPr lang="en-US" altLang="en-US"/>
          </a:p>
        </p:txBody>
      </p:sp>
      <p:pic>
        <p:nvPicPr>
          <p:cNvPr id="349194" name="Picture 10" descr="ks15676FPO-e12863017739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9195" name="Picture 11" descr="istock_000006736543xsmall-300x2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1350" y="3576638"/>
            <a:ext cx="2513013" cy="1800225"/>
          </a:xfrm>
          <a:prstGeom prst="rect">
            <a:avLst/>
          </a:prstGeom>
          <a:noFill/>
          <a:extLst>
            <a:ext uri="{909E8E84-426E-40DD-AFC4-6F175D3DCCD1}">
              <a14:hiddenFill xmlns:a14="http://schemas.microsoft.com/office/drawing/2010/main">
                <a:solidFill>
                  <a:srgbClr val="FFFFFF"/>
                </a:solidFill>
              </a14:hiddenFill>
            </a:ext>
          </a:extLst>
        </p:spPr>
      </p:pic>
      <p:pic>
        <p:nvPicPr>
          <p:cNvPr id="349199" name="Picture 15" descr="ks15676FPO-e12863017739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9200" name="Picture 16" descr="nyse_chart_cr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6425" y="369888"/>
            <a:ext cx="5097463" cy="3201987"/>
          </a:xfrm>
          <a:prstGeom prst="rect">
            <a:avLst/>
          </a:prstGeom>
          <a:noFill/>
          <a:extLst>
            <a:ext uri="{909E8E84-426E-40DD-AFC4-6F175D3DCCD1}">
              <a14:hiddenFill xmlns:a14="http://schemas.microsoft.com/office/drawing/2010/main">
                <a:solidFill>
                  <a:srgbClr val="FFFFFF"/>
                </a:solidFill>
              </a14:hiddenFill>
            </a:ext>
          </a:extLst>
        </p:spPr>
      </p:pic>
      <p:pic>
        <p:nvPicPr>
          <p:cNvPr id="349203" name="Picture 19" descr="0331_lehman_broth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5475" y="3581400"/>
            <a:ext cx="26447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2382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6CFC1B73-0DD6-47C5-96CE-59473D62EB84}" type="slidenum">
              <a:rPr lang="en-US" altLang="en-US"/>
              <a:pPr/>
              <a:t>3</a:t>
            </a:fld>
            <a:endParaRPr lang="en-US" altLang="en-US"/>
          </a:p>
        </p:txBody>
      </p:sp>
      <p:pic>
        <p:nvPicPr>
          <p:cNvPr id="303107" name="Picture 3" descr="full-summit-cp-5849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3110" name="Rectangle 6"/>
          <p:cNvSpPr>
            <a:spLocks noGrp="1" noChangeArrowheads="1"/>
          </p:cNvSpPr>
          <p:nvPr>
            <p:ph type="subTitle" idx="1"/>
          </p:nvPr>
        </p:nvSpPr>
        <p:spPr>
          <a:xfrm>
            <a:off x="1931988" y="3821113"/>
            <a:ext cx="4903787" cy="2408237"/>
          </a:xfrm>
          <a:noFill/>
          <a:ln/>
        </p:spPr>
        <p:txBody>
          <a:bodyPr/>
          <a:lstStyle/>
          <a:p>
            <a:r>
              <a:rPr lang="en-GB" altLang="en-US" sz="2800" b="1" dirty="0">
                <a:latin typeface="Rockwell" pitchFamily="18" charset="0"/>
              </a:rPr>
              <a:t>Written </a:t>
            </a:r>
            <a:r>
              <a:rPr lang="en-GB" altLang="en-US" sz="2800" b="1" dirty="0" smtClean="0">
                <a:latin typeface="Rockwell" pitchFamily="18" charset="0"/>
              </a:rPr>
              <a:t>by</a:t>
            </a:r>
            <a:endParaRPr lang="en-GB" altLang="en-US" sz="2800" b="1" dirty="0">
              <a:latin typeface="Rockwell" pitchFamily="18" charset="0"/>
            </a:endParaRPr>
          </a:p>
          <a:p>
            <a:r>
              <a:rPr lang="en-GB" altLang="en-US" sz="3600" b="1" dirty="0">
                <a:latin typeface="Rockwell" pitchFamily="18" charset="0"/>
              </a:rPr>
              <a:t>Edward J. </a:t>
            </a:r>
            <a:r>
              <a:rPr lang="en-GB" altLang="en-US" sz="3600" b="1" dirty="0" smtClean="0">
                <a:latin typeface="Rockwell" pitchFamily="18" charset="0"/>
              </a:rPr>
              <a:t>Dodson, M.L.A.</a:t>
            </a:r>
            <a:endParaRPr lang="en-GB" altLang="en-US" sz="4400" b="1" dirty="0">
              <a:latin typeface="Rockwell" pitchFamily="18" charset="0"/>
            </a:endParaRPr>
          </a:p>
          <a:p>
            <a:endParaRPr lang="en-GB" altLang="en-US" sz="2800" b="1" dirty="0">
              <a:latin typeface="Rockwell" pitchFamily="18" charset="0"/>
            </a:endParaRPr>
          </a:p>
          <a:p>
            <a:endParaRPr lang="en-GB" altLang="en-US" sz="4400" b="1" dirty="0">
              <a:latin typeface="Rockwell" pitchFamily="18" charset="0"/>
            </a:endParaRPr>
          </a:p>
          <a:p>
            <a:pPr>
              <a:lnSpc>
                <a:spcPct val="90000"/>
              </a:lnSpc>
            </a:pPr>
            <a:endParaRPr lang="en-US" altLang="en-US" sz="2800" b="1" dirty="0">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410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4"/>
          </p:nvPr>
        </p:nvSpPr>
        <p:spPr/>
        <p:txBody>
          <a:bodyPr/>
          <a:lstStyle/>
          <a:p>
            <a:fld id="{81DB684D-0BE8-4B40-B68A-B0E54498669B}" type="slidenum">
              <a:rPr lang="en-US" altLang="en-US"/>
              <a:pPr/>
              <a:t>30</a:t>
            </a:fld>
            <a:endParaRPr lang="en-US" altLang="en-US"/>
          </a:p>
        </p:txBody>
      </p:sp>
      <p:pic>
        <p:nvPicPr>
          <p:cNvPr id="351251" name="Picture 19"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1253" name="Text Box 21"/>
          <p:cNvSpPr txBox="1">
            <a:spLocks noChangeArrowheads="1"/>
          </p:cNvSpPr>
          <p:nvPr/>
        </p:nvSpPr>
        <p:spPr bwMode="auto">
          <a:xfrm>
            <a:off x="1755465" y="3187366"/>
            <a:ext cx="532216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400" b="1" dirty="0" smtClean="0">
                <a:latin typeface="Rockwell" pitchFamily="18" charset="0"/>
              </a:rPr>
              <a:t>END OF EPISODE 1</a:t>
            </a:r>
            <a:endParaRPr lang="en-US" altLang="en-US" sz="4400" b="1" dirty="0">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772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5434D5FE-63EC-4BCD-A0B5-B8155EF6B8BA}" type="slidenum">
              <a:rPr lang="en-US" altLang="en-US"/>
              <a:pPr/>
              <a:t>4</a:t>
            </a:fld>
            <a:endParaRPr lang="en-US" altLang="en-US"/>
          </a:p>
        </p:txBody>
      </p:sp>
      <p:pic>
        <p:nvPicPr>
          <p:cNvPr id="306186" name="Picture 10" descr="abc_financial_crisis_081009_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6187" name="Picture 11" descr="Obamach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388" y="2746375"/>
            <a:ext cx="2592387" cy="22336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316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sldNum" sz="quarter" idx="4"/>
          </p:nvPr>
        </p:nvSpPr>
        <p:spPr/>
        <p:txBody>
          <a:bodyPr/>
          <a:lstStyle/>
          <a:p>
            <a:fld id="{634BA7F4-F1A3-42EA-BD41-9B0359BA5270}" type="slidenum">
              <a:rPr lang="en-US" altLang="en-US"/>
              <a:pPr/>
              <a:t>5</a:t>
            </a:fld>
            <a:endParaRPr lang="en-US" altLang="en-US"/>
          </a:p>
        </p:txBody>
      </p:sp>
      <p:pic>
        <p:nvPicPr>
          <p:cNvPr id="299024" name="Picture 16" descr="wef_summ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273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4"/>
          </p:nvPr>
        </p:nvSpPr>
        <p:spPr/>
        <p:txBody>
          <a:bodyPr/>
          <a:lstStyle/>
          <a:p>
            <a:fld id="{5A188FAB-9135-4719-B97A-B52F4725A08A}" type="slidenum">
              <a:rPr lang="en-US" altLang="en-US"/>
              <a:pPr/>
              <a:t>6</a:t>
            </a:fld>
            <a:endParaRPr lang="en-US" altLang="en-US"/>
          </a:p>
        </p:txBody>
      </p:sp>
      <p:pic>
        <p:nvPicPr>
          <p:cNvPr id="310274" name="Picture 2" descr="sogw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extLst>
            <a:ext uri="{909E8E84-426E-40DD-AFC4-6F175D3DCCD1}">
              <a14:hiddenFill xmlns:a14="http://schemas.microsoft.com/office/drawing/2010/main">
                <a:solidFill>
                  <a:srgbClr val="FFFFFF"/>
                </a:solidFill>
              </a14:hiddenFill>
            </a:ext>
          </a:extLst>
        </p:spPr>
      </p:pic>
      <p:pic>
        <p:nvPicPr>
          <p:cNvPr id="310278" name="Picture 6" descr="privile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25" y="1677988"/>
            <a:ext cx="4200525" cy="3295650"/>
          </a:xfrm>
          <a:prstGeom prst="rect">
            <a:avLst/>
          </a:prstGeom>
          <a:noFill/>
          <a:extLst>
            <a:ext uri="{909E8E84-426E-40DD-AFC4-6F175D3DCCD1}">
              <a14:hiddenFill xmlns:a14="http://schemas.microsoft.com/office/drawing/2010/main">
                <a:solidFill>
                  <a:srgbClr val="FFFFFF"/>
                </a:solidFill>
              </a14:hiddenFill>
            </a:ext>
          </a:extLst>
        </p:spPr>
      </p:pic>
      <p:pic>
        <p:nvPicPr>
          <p:cNvPr id="310280" name="Picture 8" descr="robb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1888" y="3165475"/>
            <a:ext cx="41592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364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A160EE3A-B6FF-4A42-91FF-6A2EC01E2F55}" type="slidenum">
              <a:rPr lang="en-US" altLang="en-US"/>
              <a:pPr/>
              <a:t>7</a:t>
            </a:fld>
            <a:endParaRPr lang="en-US" altLang="en-US"/>
          </a:p>
        </p:txBody>
      </p:sp>
      <p:sp>
        <p:nvSpPr>
          <p:cNvPr id="281602" name="Rectangle 2"/>
          <p:cNvSpPr>
            <a:spLocks noGrp="1" noChangeArrowheads="1"/>
          </p:cNvSpPr>
          <p:nvPr>
            <p:ph type="ctrTitle"/>
          </p:nvPr>
        </p:nvSpPr>
        <p:spPr>
          <a:xfrm>
            <a:off x="2895600" y="1238250"/>
            <a:ext cx="5791200" cy="2016125"/>
          </a:xfrm>
        </p:spPr>
        <p:txBody>
          <a:bodyPr/>
          <a:lstStyle/>
          <a:p>
            <a:r>
              <a:rPr lang="en-GB" altLang="en-US" sz="3700"/>
              <a:t/>
            </a:r>
            <a:br>
              <a:rPr lang="en-GB" altLang="en-US" sz="3700"/>
            </a:br>
            <a:endParaRPr lang="en-US" altLang="en-US" sz="3700"/>
          </a:p>
        </p:txBody>
      </p:sp>
      <p:pic>
        <p:nvPicPr>
          <p:cNvPr id="281612" name="Picture 12" descr="ap_fanniemae_080227_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42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B64CC4FA-0BB1-4E80-836A-C6D5A767FA2D}" type="slidenum">
              <a:rPr lang="en-US" altLang="en-US"/>
              <a:pPr/>
              <a:t>8</a:t>
            </a:fld>
            <a:endParaRPr lang="en-US" altLang="en-US"/>
          </a:p>
        </p:txBody>
      </p:sp>
      <p:sp>
        <p:nvSpPr>
          <p:cNvPr id="314370" name="Rectangle 2"/>
          <p:cNvSpPr>
            <a:spLocks noGrp="1" noChangeArrowheads="1"/>
          </p:cNvSpPr>
          <p:nvPr>
            <p:ph type="ctrTitle"/>
          </p:nvPr>
        </p:nvSpPr>
        <p:spPr>
          <a:xfrm>
            <a:off x="2895600" y="1238250"/>
            <a:ext cx="5791200" cy="2016125"/>
          </a:xfrm>
        </p:spPr>
        <p:txBody>
          <a:bodyPr/>
          <a:lstStyle/>
          <a:p>
            <a:r>
              <a:rPr lang="en-GB" altLang="en-US" sz="3700"/>
              <a:t/>
            </a:r>
            <a:br>
              <a:rPr lang="en-GB" altLang="en-US" sz="3700"/>
            </a:br>
            <a:endParaRPr lang="en-US" altLang="en-US" sz="3700"/>
          </a:p>
        </p:txBody>
      </p:sp>
      <p:pic>
        <p:nvPicPr>
          <p:cNvPr id="314371" name="Picture 3" descr="PHILADELPHIA - NOVEMBER 7:  The Philadelphia Stock Exchange building stands November 7, 2007 in Philadelphia, Pennsylvania. NASDAQ announced that it plans to purchase the Philadelphia Stock Exchange, the third largest US options market, for between $600 and $700 mill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920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sldNum" sz="quarter" idx="4"/>
          </p:nvPr>
        </p:nvSpPr>
        <p:spPr/>
        <p:txBody>
          <a:bodyPr/>
          <a:lstStyle/>
          <a:p>
            <a:fld id="{4914DBCE-2C6C-4300-8B8A-19FAE60A9E22}" type="slidenum">
              <a:rPr lang="en-US" altLang="en-US"/>
              <a:pPr/>
              <a:t>9</a:t>
            </a:fld>
            <a:endParaRPr lang="en-US" altLang="en-US"/>
          </a:p>
        </p:txBody>
      </p:sp>
      <p:sp>
        <p:nvSpPr>
          <p:cNvPr id="312322" name="Rectangle 2"/>
          <p:cNvSpPr>
            <a:spLocks noGrp="1" noChangeArrowheads="1"/>
          </p:cNvSpPr>
          <p:nvPr>
            <p:ph type="ctrTitle"/>
          </p:nvPr>
        </p:nvSpPr>
        <p:spPr>
          <a:xfrm>
            <a:off x="2895600" y="1238250"/>
            <a:ext cx="5791200" cy="2016125"/>
          </a:xfrm>
        </p:spPr>
        <p:txBody>
          <a:bodyPr/>
          <a:lstStyle/>
          <a:p>
            <a:r>
              <a:rPr lang="en-GB" altLang="en-US" sz="3700"/>
              <a:t/>
            </a:r>
            <a:br>
              <a:rPr lang="en-GB" altLang="en-US" sz="3700"/>
            </a:br>
            <a:endParaRPr lang="en-US" altLang="en-US" sz="3700"/>
          </a:p>
        </p:txBody>
      </p:sp>
      <p:pic>
        <p:nvPicPr>
          <p:cNvPr id="312330" name="Picture 10" descr="Angelo Mozilo (L-R) Charles Prince, former Chairman and CEO, Citigroup, Richard Parsons, Chair, Personnel and Compensation Committee for Citigroup, Stanley O'Neal, former Chairman and CEO Merrill Lynch,  John Finnegan, Chair, Management Development and Compensation Committee,  Angelo Mozilo, founder and former CEO, Countrywide Financial Corporation and Harley W. Snyder, Chair, Compensation Committee, Countrywide Financial, raise their right hands as they are sworn in during a House Oversight and Government Reform hearing on Capitol Hill March 7, 2008 in Washington, DC. The committee is examining the compensation and retirement packages granted to the CEOs of corporations deeply involved in the current mortgage cri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046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Orbit</Template>
  <TotalTime>3086</TotalTime>
  <Words>1491</Words>
  <Application>Microsoft Office PowerPoint</Application>
  <PresentationFormat>On-screen Show (4:3)</PresentationFormat>
  <Paragraphs>128</Paragraphs>
  <Slides>30</Slides>
  <Notes>30</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Book Antiqua</vt:lpstr>
      <vt:lpstr>Rockwell</vt:lpstr>
      <vt:lpstr>Wingdings</vt:lpstr>
      <vt:lpstr>Orbit</vt:lpstr>
      <vt:lpstr> BUILDING MOMENTUM TO A GLOBAL ECONOMIC COLLAPSE  The Untold Story of the Inevitable Consequences of Centuries of Entrenched Privilege</vt:lpstr>
      <vt:lpstr>  Money Market Funds Started the Dominoes Falling; Reagan did the Rest</vt:lpstr>
      <vt:lpstr>PowerPoint Presentation</vt:lpstr>
      <vt:lpstr>PowerPoint Presentation</vt:lpstr>
      <vt:lpstr>PowerPoint Presentation</vt:lpstr>
      <vt:lpstr>PowerPoint Presentation</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Clearly Presented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4 Template</dc:title>
  <dc:creator>Presentation Helper</dc:creator>
  <cp:lastModifiedBy>Owner</cp:lastModifiedBy>
  <cp:revision>107</cp:revision>
  <dcterms:created xsi:type="dcterms:W3CDTF">2005-01-17T10:30:32Z</dcterms:created>
  <dcterms:modified xsi:type="dcterms:W3CDTF">2018-02-11T18:06:52Z</dcterms:modified>
</cp:coreProperties>
</file>