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57" r:id="rId2"/>
    <p:sldId id="658" r:id="rId3"/>
    <p:sldId id="662" r:id="rId4"/>
    <p:sldId id="646" r:id="rId5"/>
    <p:sldId id="670" r:id="rId6"/>
    <p:sldId id="671" r:id="rId7"/>
    <p:sldId id="669" r:id="rId8"/>
    <p:sldId id="668" r:id="rId9"/>
    <p:sldId id="667" r:id="rId10"/>
    <p:sldId id="666" r:id="rId11"/>
    <p:sldId id="675" r:id="rId12"/>
    <p:sldId id="674" r:id="rId13"/>
    <p:sldId id="665" r:id="rId14"/>
    <p:sldId id="664" r:id="rId15"/>
    <p:sldId id="663" r:id="rId16"/>
    <p:sldId id="648" r:id="rId17"/>
    <p:sldId id="673" r:id="rId18"/>
    <p:sldId id="659"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4" autoAdjust="0"/>
    <p:restoredTop sz="73910" autoAdjust="0"/>
  </p:normalViewPr>
  <p:slideViewPr>
    <p:cSldViewPr>
      <p:cViewPr varScale="1">
        <p:scale>
          <a:sx n="89" d="100"/>
          <a:sy n="89" d="100"/>
        </p:scale>
        <p:origin x="62" y="17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CA309C6-33DE-46A6-AEB3-2EF135080B70}" type="slidenum">
              <a:rPr lang="en-US" altLang="en-US"/>
              <a:pPr>
                <a:defRPr/>
              </a:pPr>
              <a:t>‹#›</a:t>
            </a:fld>
            <a:endParaRPr lang="en-US" altLang="en-US"/>
          </a:p>
        </p:txBody>
      </p:sp>
    </p:spTree>
    <p:extLst>
      <p:ext uri="{BB962C8B-B14F-4D97-AF65-F5344CB8AC3E}">
        <p14:creationId xmlns:p14="http://schemas.microsoft.com/office/powerpoint/2010/main" val="430749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4D73A24-5393-483A-BF93-A35FE577F9A3}"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8926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What this chart</a:t>
            </a:r>
            <a:r>
              <a:rPr lang="en-US" altLang="en-US" b="1" baseline="0" dirty="0" smtClean="0"/>
              <a:t> does not reveal is that most athletic programs at public universities neither break even or enjoy a net positive operating income. A 2017 report in Bloomberg put the economics into its proper perspective:</a:t>
            </a:r>
            <a:endParaRPr lang="en-US" altLang="en-US" b="1" dirty="0" smtClean="0"/>
          </a:p>
        </p:txBody>
      </p:sp>
    </p:spTree>
    <p:extLst>
      <p:ext uri="{BB962C8B-B14F-4D97-AF65-F5344CB8AC3E}">
        <p14:creationId xmlns:p14="http://schemas.microsoft.com/office/powerpoint/2010/main" val="145590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DA9DDF-104A-4A62-ADB5-2A328CCE7B24}"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“[A]</a:t>
            </a:r>
            <a:r>
              <a:rPr lang="en-US" altLang="en-US" b="1" dirty="0" err="1" smtClean="0"/>
              <a:t>ccording</a:t>
            </a:r>
            <a:r>
              <a:rPr lang="en-US" altLang="en-US" b="1" baseline="0" dirty="0" smtClean="0"/>
              <a:t> to public records, athletic departments at </a:t>
            </a:r>
            <a:r>
              <a:rPr lang="en-US" altLang="en-US" b="1" baseline="0" dirty="0" err="1" smtClean="0"/>
              <a:t>at</a:t>
            </a:r>
            <a:r>
              <a:rPr lang="en-US" altLang="en-US" b="1" baseline="0" dirty="0" smtClean="0"/>
              <a:t> least 13 schools in the country have long-term debt obligations of more than $150 million as of 2014 – money usually borrowed to build ever-nicer facilities for the football team. …For some schools, millions in TV money can support a high level of debt service.” </a:t>
            </a:r>
            <a:r>
              <a:rPr lang="en-US" altLang="en-US" b="0" baseline="0" dirty="0" smtClean="0"/>
              <a:t>[Source: </a:t>
            </a:r>
            <a:r>
              <a:rPr lang="en-US" altLang="en-US" b="0" baseline="0" dirty="0" err="1" smtClean="0"/>
              <a:t>Eben</a:t>
            </a:r>
            <a:r>
              <a:rPr lang="en-US" altLang="en-US" b="0" baseline="0" dirty="0" smtClean="0"/>
              <a:t> </a:t>
            </a:r>
            <a:r>
              <a:rPr lang="en-US" altLang="en-US" b="0" baseline="0" dirty="0" err="1" smtClean="0"/>
              <a:t>Novy</a:t>
            </a:r>
            <a:r>
              <a:rPr lang="en-US" altLang="en-US" b="0" baseline="0" dirty="0" smtClean="0"/>
              <a:t>-Williams. “College Football’s Top Teams Are Built on Crippling Debt,” Bloomberg; 4 January, 2017]</a:t>
            </a:r>
            <a:endParaRPr lang="en-US" altLang="en-US" b="0" dirty="0" smtClean="0"/>
          </a:p>
        </p:txBody>
      </p:sp>
    </p:spTree>
    <p:extLst>
      <p:ext uri="{BB962C8B-B14F-4D97-AF65-F5344CB8AC3E}">
        <p14:creationId xmlns:p14="http://schemas.microsoft.com/office/powerpoint/2010/main" val="394553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major television networks pay the various conferences tens or hundreds of millions of dollars for the rights to broadcast football, basketball, and other </a:t>
            </a:r>
            <a:r>
              <a:rPr lang="en-US" altLang="en-US" b="1" baseline="0" dirty="0" err="1" smtClean="0"/>
              <a:t>intercollegeate</a:t>
            </a:r>
            <a:r>
              <a:rPr lang="en-US" altLang="en-US" b="1" baseline="0" dirty="0" smtClean="0"/>
              <a:t> sports. Digital live streaming may be a game-changer.</a:t>
            </a:r>
            <a:endParaRPr lang="en-US" altLang="en-US" b="1" dirty="0" smtClean="0"/>
          </a:p>
        </p:txBody>
      </p:sp>
    </p:spTree>
    <p:extLst>
      <p:ext uri="{BB962C8B-B14F-4D97-AF65-F5344CB8AC3E}">
        <p14:creationId xmlns:p14="http://schemas.microsoft.com/office/powerpoint/2010/main" val="358882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Americans</a:t>
            </a:r>
            <a:r>
              <a:rPr lang="en-US" altLang="en-US" b="1" baseline="0" dirty="0" smtClean="0"/>
              <a:t> and the people of many other countries exhibit an almost unquenchable appetite for the activities and competitions engaged in by professional (that is, paid) athletes.  </a:t>
            </a:r>
            <a:endParaRPr lang="en-US" altLang="en-US" b="1" dirty="0" smtClean="0"/>
          </a:p>
        </p:txBody>
      </p:sp>
    </p:spTree>
    <p:extLst>
      <p:ext uri="{BB962C8B-B14F-4D97-AF65-F5344CB8AC3E}">
        <p14:creationId xmlns:p14="http://schemas.microsoft.com/office/powerpoint/2010/main" val="228210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By</a:t>
            </a:r>
            <a:r>
              <a:rPr lang="en-US" altLang="en-US" b="1" baseline="0" dirty="0" smtClean="0"/>
              <a:t> a significant margin, the National Football League generates the largest annual revenue of all professional sports leagues. The league consists of 32 teams, each paying players, coaches and all other personnel around $190 million in 2018. The leagues total annual payroll is, therefore, around $6 billion.</a:t>
            </a:r>
            <a:endParaRPr lang="en-US" altLang="en-US" b="1" dirty="0" smtClean="0"/>
          </a:p>
        </p:txBody>
      </p:sp>
    </p:spTree>
    <p:extLst>
      <p:ext uri="{BB962C8B-B14F-4D97-AF65-F5344CB8AC3E}">
        <p14:creationId xmlns:p14="http://schemas.microsoft.com/office/powerpoint/2010/main" val="202790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Covering these expenses and generating a profit requires a huge infrastructure and organization.</a:t>
            </a:r>
            <a:r>
              <a:rPr lang="en-US" altLang="en-US" b="1" baseline="0" dirty="0" smtClean="0"/>
              <a:t> Games require stadiums seating up to 100,000 fans. Stadiums are all surrounded by huge parking areas. Team merchandise is for sale at the stadiums and online. Food and beverage sales generate significant revenue. The league earns $5 billion a year for broadcasting rights.</a:t>
            </a:r>
            <a:endParaRPr lang="en-US" altLang="en-US" b="1" dirty="0" smtClean="0"/>
          </a:p>
        </p:txBody>
      </p:sp>
    </p:spTree>
    <p:extLst>
      <p:ext uri="{BB962C8B-B14F-4D97-AF65-F5344CB8AC3E}">
        <p14:creationId xmlns:p14="http://schemas.microsoft.com/office/powerpoint/2010/main" val="161045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DA9DDF-104A-4A62-ADB5-2A328CCE7B24}"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And, then</a:t>
            </a:r>
            <a:r>
              <a:rPr lang="en-US" altLang="en-US" b="1" baseline="0" dirty="0" smtClean="0"/>
              <a:t>, there is this. An estimated $150 billion is wagered illegally on sports every year in the United States, some $95 billion of which is wagered on NFL and college football games.</a:t>
            </a:r>
            <a:endParaRPr lang="en-US" altLang="en-US" b="1" dirty="0" smtClean="0"/>
          </a:p>
        </p:txBody>
      </p:sp>
    </p:spTree>
    <p:extLst>
      <p:ext uri="{BB962C8B-B14F-4D97-AF65-F5344CB8AC3E}">
        <p14:creationId xmlns:p14="http://schemas.microsoft.com/office/powerpoint/2010/main" val="336185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ADA9DDF-104A-4A62-ADB5-2A328CCE7B24}"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Nearly</a:t>
            </a:r>
            <a:r>
              <a:rPr lang="en-US" altLang="en-US" b="1" baseline="0" dirty="0" smtClean="0"/>
              <a:t> 60 million Americans participate in fantasy football leagues, spending an estimated $7.2 billion during the 2017 NFL season. One consideration for employers is that participants spend time while at work to perform the research required to put the best team of players in their lineup each week. </a:t>
            </a:r>
            <a:endParaRPr lang="en-US" altLang="en-US" b="1" dirty="0" smtClean="0"/>
          </a:p>
        </p:txBody>
      </p:sp>
    </p:spTree>
    <p:extLst>
      <p:ext uri="{BB962C8B-B14F-4D97-AF65-F5344CB8AC3E}">
        <p14:creationId xmlns:p14="http://schemas.microsoft.com/office/powerpoint/2010/main" val="151322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b="1" dirty="0" smtClean="0"/>
              <a:t>Engaging</a:t>
            </a:r>
            <a:r>
              <a:rPr lang="en-US" altLang="en-US" b="1" baseline="0" dirty="0" smtClean="0"/>
              <a:t> in athletics and competing in sporting events is an increasingly organized form of activity all across the United States, with huge effects on the nation’s economy. Preparing oneself to participate at a high performance level requires years of preparation. Millions of people – from the very young to seniors -- are actively engaged as participants, trainers, coaches, team managers, league organizers, medical professionals, marketers, vendors, groundskeeper, and so on and so on.</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14E685-19DF-4331-A0B0-D3C8CEF623F2}"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5189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FA808C-7E20-4A4B-9817-0AE006889637}"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dirty="0" smtClean="0"/>
              <a:t>A 2017</a:t>
            </a:r>
            <a:r>
              <a:rPr lang="en-US" altLang="en-US" b="1" baseline="0" dirty="0" smtClean="0"/>
              <a:t> survey by TD Ameritrade of parents between age 30 and 60 who have at least $25,000 in investable assets, found that on</a:t>
            </a:r>
            <a:r>
              <a:rPr lang="en-US" altLang="en-US" b="1" dirty="0" smtClean="0"/>
              <a:t>e in five</a:t>
            </a:r>
            <a:r>
              <a:rPr lang="en-US" altLang="en-US" b="1" baseline="0" dirty="0" smtClean="0"/>
              <a:t> U.S. households spends over $1,000 per month on youth sports, per child. </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5356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Spending by households on youth</a:t>
            </a:r>
            <a:r>
              <a:rPr lang="en-US" altLang="en-US" b="1" baseline="0" dirty="0" smtClean="0"/>
              <a:t> sports tournaments, including the significant travel costs incurred, reached roughly $10.5 billion in 2016, a 26 percent increase just from 2012. </a:t>
            </a:r>
            <a:r>
              <a:rPr lang="en-US" altLang="en-US" baseline="0" dirty="0" smtClean="0"/>
              <a:t>[Source: National Association of Sports Commissions, Cincinnati, Ohio]</a:t>
            </a:r>
            <a:endParaRPr lang="en-US" altLang="en-US" dirty="0" smtClean="0"/>
          </a:p>
        </p:txBody>
      </p:sp>
    </p:spTree>
    <p:extLst>
      <p:ext uri="{BB962C8B-B14F-4D97-AF65-F5344CB8AC3E}">
        <p14:creationId xmlns:p14="http://schemas.microsoft.com/office/powerpoint/2010/main" val="174612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cost for parents is steep. At the high end, families can spend more than 10% of their income on registration fees, travel, camps and equipment.” </a:t>
            </a:r>
            <a:r>
              <a:rPr lang="en-US" altLang="en-US" b="0" baseline="0" dirty="0" smtClean="0"/>
              <a:t>[Source: Sean Gregory. “How Kids’ Sports Became a $15 Billion Industry,” </a:t>
            </a:r>
            <a:r>
              <a:rPr lang="en-US" altLang="en-US" b="0" i="1" baseline="0" dirty="0" smtClean="0"/>
              <a:t>Time</a:t>
            </a:r>
            <a:r>
              <a:rPr lang="en-US" altLang="en-US" b="0" baseline="0" dirty="0" smtClean="0"/>
              <a:t>, 24 August, 2017]</a:t>
            </a:r>
            <a:endParaRPr lang="en-US" altLang="en-US" b="0" dirty="0" smtClean="0"/>
          </a:p>
        </p:txBody>
      </p:sp>
    </p:spTree>
    <p:extLst>
      <p:ext uri="{BB962C8B-B14F-4D97-AF65-F5344CB8AC3E}">
        <p14:creationId xmlns:p14="http://schemas.microsoft.com/office/powerpoint/2010/main" val="210304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However, as an increasing number of the nation’s youth have gravitated to</a:t>
            </a:r>
            <a:r>
              <a:rPr lang="en-US" altLang="en-US" b="1" baseline="0" dirty="0" smtClean="0"/>
              <a:t> electronic diversions, the sport that has experienced the steepest decline in participation has been youth soccer, except among the nation’s urban schools, according to a 2018 story in The New York Times:</a:t>
            </a:r>
            <a:endParaRPr lang="en-US" altLang="en-US" b="1" dirty="0" smtClean="0"/>
          </a:p>
        </p:txBody>
      </p:sp>
    </p:spTree>
    <p:extLst>
      <p:ext uri="{BB962C8B-B14F-4D97-AF65-F5344CB8AC3E}">
        <p14:creationId xmlns:p14="http://schemas.microsoft.com/office/powerpoint/2010/main" val="56787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“Over the past three years, the percentage of 6- to 12-year-olds playing soccer regularly has dropped nearly 14 percent, to 2.3 million players, according to a study by the Sports &amp; Fitness Industry Association, which has analyzed youth athletic trends for 40 years. The number of children who touched a soccer ball even once during the year, in organized play or otherwise, also has fallen significantly.”</a:t>
            </a:r>
            <a:endParaRPr lang="en-US" altLang="en-US" b="1" dirty="0" smtClean="0"/>
          </a:p>
        </p:txBody>
      </p:sp>
    </p:spTree>
    <p:extLst>
      <p:ext uri="{BB962C8B-B14F-4D97-AF65-F5344CB8AC3E}">
        <p14:creationId xmlns:p14="http://schemas.microsoft.com/office/powerpoint/2010/main" val="29856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A 2018 study by the Knight Commission on intercollegiate Athletics states that</a:t>
            </a:r>
            <a:r>
              <a:rPr lang="en-US" altLang="en-US" b="1" baseline="0" dirty="0" smtClean="0"/>
              <a:t> annual spending on sports by public non-profit universities in the largest conferences now exceeds $100,000 per student athlete (which is around 8-12 times the amount spent on academics per full time student). More than twenty universities spend more than $200,000 per football player. Part of the cost is paid by fees charged to all students.</a:t>
            </a:r>
            <a:endParaRPr lang="en-US" altLang="en-US" b="1" dirty="0" smtClean="0"/>
          </a:p>
        </p:txBody>
      </p:sp>
    </p:spTree>
    <p:extLst>
      <p:ext uri="{BB962C8B-B14F-4D97-AF65-F5344CB8AC3E}">
        <p14:creationId xmlns:p14="http://schemas.microsoft.com/office/powerpoint/2010/main" val="333188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02FD6AF-5A31-452D-A25A-B63D9454B4FC}"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Schools compete with</a:t>
            </a:r>
            <a:r>
              <a:rPr lang="en-US" altLang="en-US" b="1" baseline="0" dirty="0" smtClean="0"/>
              <a:t> huge salaries and program expansion plans to attract winning coaches. Millions of dollars are borrowed to finance the construction of new athletic buildings, stadiums, state-of-the-art technologies, travel costs, recruiting, scholarships for student athletes and growing staffs. State Farm Insurance, Google and Nissan are major sponsors of the NCAA and most individual conferences. </a:t>
            </a:r>
            <a:endParaRPr lang="en-US" altLang="en-US" b="1" dirty="0" smtClean="0"/>
          </a:p>
        </p:txBody>
      </p:sp>
    </p:spTree>
    <p:extLst>
      <p:ext uri="{BB962C8B-B14F-4D97-AF65-F5344CB8AC3E}">
        <p14:creationId xmlns:p14="http://schemas.microsoft.com/office/powerpoint/2010/main" val="362871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CF3802-2CA5-45E2-800C-B065EE94DB74}" type="slidenum">
              <a:rPr lang="en-US" altLang="en-US"/>
              <a:pPr>
                <a:defRPr/>
              </a:pPr>
              <a:t>‹#›</a:t>
            </a:fld>
            <a:endParaRPr lang="en-US" altLang="en-US"/>
          </a:p>
        </p:txBody>
      </p:sp>
    </p:spTree>
    <p:extLst>
      <p:ext uri="{BB962C8B-B14F-4D97-AF65-F5344CB8AC3E}">
        <p14:creationId xmlns:p14="http://schemas.microsoft.com/office/powerpoint/2010/main" val="11707300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868004-D069-4393-A4F3-E1AEDF79C336}" type="slidenum">
              <a:rPr lang="en-US" altLang="en-US"/>
              <a:pPr>
                <a:defRPr/>
              </a:pPr>
              <a:t>‹#›</a:t>
            </a:fld>
            <a:endParaRPr lang="en-US" altLang="en-US"/>
          </a:p>
        </p:txBody>
      </p:sp>
    </p:spTree>
    <p:extLst>
      <p:ext uri="{BB962C8B-B14F-4D97-AF65-F5344CB8AC3E}">
        <p14:creationId xmlns:p14="http://schemas.microsoft.com/office/powerpoint/2010/main" val="23845511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1B1F41-F4D2-48B8-AEAA-83C39B237264}" type="slidenum">
              <a:rPr lang="en-US" altLang="en-US"/>
              <a:pPr>
                <a:defRPr/>
              </a:pPr>
              <a:t>‹#›</a:t>
            </a:fld>
            <a:endParaRPr lang="en-US" altLang="en-US"/>
          </a:p>
        </p:txBody>
      </p:sp>
    </p:spTree>
    <p:extLst>
      <p:ext uri="{BB962C8B-B14F-4D97-AF65-F5344CB8AC3E}">
        <p14:creationId xmlns:p14="http://schemas.microsoft.com/office/powerpoint/2010/main" val="12672019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5E0975B-6FA5-4E95-9580-709C6CC563B5}" type="slidenum">
              <a:rPr lang="en-US" altLang="en-US"/>
              <a:pPr>
                <a:defRPr/>
              </a:pPr>
              <a:t>‹#›</a:t>
            </a:fld>
            <a:endParaRPr lang="en-US" altLang="en-US"/>
          </a:p>
        </p:txBody>
      </p:sp>
    </p:spTree>
    <p:extLst>
      <p:ext uri="{BB962C8B-B14F-4D97-AF65-F5344CB8AC3E}">
        <p14:creationId xmlns:p14="http://schemas.microsoft.com/office/powerpoint/2010/main" val="25143882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C5FD5-B63F-40F7-8DAA-543BDC3A2D3A}" type="slidenum">
              <a:rPr lang="en-US" altLang="en-US"/>
              <a:pPr>
                <a:defRPr/>
              </a:pPr>
              <a:t>‹#›</a:t>
            </a:fld>
            <a:endParaRPr lang="en-US" altLang="en-US"/>
          </a:p>
        </p:txBody>
      </p:sp>
    </p:spTree>
    <p:extLst>
      <p:ext uri="{BB962C8B-B14F-4D97-AF65-F5344CB8AC3E}">
        <p14:creationId xmlns:p14="http://schemas.microsoft.com/office/powerpoint/2010/main" val="40469479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269E48-B1FF-4994-BDE3-CFBAA0A2E6C1}" type="slidenum">
              <a:rPr lang="en-US" altLang="en-US"/>
              <a:pPr>
                <a:defRPr/>
              </a:pPr>
              <a:t>‹#›</a:t>
            </a:fld>
            <a:endParaRPr lang="en-US" altLang="en-US"/>
          </a:p>
        </p:txBody>
      </p:sp>
    </p:spTree>
    <p:extLst>
      <p:ext uri="{BB962C8B-B14F-4D97-AF65-F5344CB8AC3E}">
        <p14:creationId xmlns:p14="http://schemas.microsoft.com/office/powerpoint/2010/main" val="13979427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E4EF18-1C81-4FB6-8FE3-C573C71BB9C9}" type="slidenum">
              <a:rPr lang="en-US" altLang="en-US"/>
              <a:pPr>
                <a:defRPr/>
              </a:pPr>
              <a:t>‹#›</a:t>
            </a:fld>
            <a:endParaRPr lang="en-US" altLang="en-US"/>
          </a:p>
        </p:txBody>
      </p:sp>
    </p:spTree>
    <p:extLst>
      <p:ext uri="{BB962C8B-B14F-4D97-AF65-F5344CB8AC3E}">
        <p14:creationId xmlns:p14="http://schemas.microsoft.com/office/powerpoint/2010/main" val="741164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330CBC2-FFC8-4213-B2EA-6F281DC82E25}" type="slidenum">
              <a:rPr lang="en-US" altLang="en-US"/>
              <a:pPr>
                <a:defRPr/>
              </a:pPr>
              <a:t>‹#›</a:t>
            </a:fld>
            <a:endParaRPr lang="en-US" altLang="en-US"/>
          </a:p>
        </p:txBody>
      </p:sp>
    </p:spTree>
    <p:extLst>
      <p:ext uri="{BB962C8B-B14F-4D97-AF65-F5344CB8AC3E}">
        <p14:creationId xmlns:p14="http://schemas.microsoft.com/office/powerpoint/2010/main" val="40244894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3242A71-2892-44E9-999A-3C8F26556223}" type="slidenum">
              <a:rPr lang="en-US" altLang="en-US"/>
              <a:pPr>
                <a:defRPr/>
              </a:pPr>
              <a:t>‹#›</a:t>
            </a:fld>
            <a:endParaRPr lang="en-US" altLang="en-US"/>
          </a:p>
        </p:txBody>
      </p:sp>
    </p:spTree>
    <p:extLst>
      <p:ext uri="{BB962C8B-B14F-4D97-AF65-F5344CB8AC3E}">
        <p14:creationId xmlns:p14="http://schemas.microsoft.com/office/powerpoint/2010/main" val="991236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850DD1-4951-4260-8F1C-D1339F1F026A}" type="slidenum">
              <a:rPr lang="en-US" altLang="en-US"/>
              <a:pPr>
                <a:defRPr/>
              </a:pPr>
              <a:t>‹#›</a:t>
            </a:fld>
            <a:endParaRPr lang="en-US" altLang="en-US"/>
          </a:p>
        </p:txBody>
      </p:sp>
    </p:spTree>
    <p:extLst>
      <p:ext uri="{BB962C8B-B14F-4D97-AF65-F5344CB8AC3E}">
        <p14:creationId xmlns:p14="http://schemas.microsoft.com/office/powerpoint/2010/main" val="29184523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CC505D-95E5-4F49-B486-816C66BD171D}" type="slidenum">
              <a:rPr lang="en-US" altLang="en-US"/>
              <a:pPr>
                <a:defRPr/>
              </a:pPr>
              <a:t>‹#›</a:t>
            </a:fld>
            <a:endParaRPr lang="en-US" altLang="en-US"/>
          </a:p>
        </p:txBody>
      </p:sp>
    </p:spTree>
    <p:extLst>
      <p:ext uri="{BB962C8B-B14F-4D97-AF65-F5344CB8AC3E}">
        <p14:creationId xmlns:p14="http://schemas.microsoft.com/office/powerpoint/2010/main" val="17629689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A5E6EA-E55C-4F92-92A8-2B8578DEE54F}" type="slidenum">
              <a:rPr lang="en-US" altLang="en-US"/>
              <a:pPr>
                <a:defRPr/>
              </a:pPr>
              <a:t>‹#›</a:t>
            </a:fld>
            <a:endParaRPr lang="en-US" altLang="en-US"/>
          </a:p>
        </p:txBody>
      </p:sp>
    </p:spTree>
    <p:extLst>
      <p:ext uri="{BB962C8B-B14F-4D97-AF65-F5344CB8AC3E}">
        <p14:creationId xmlns:p14="http://schemas.microsoft.com/office/powerpoint/2010/main" val="3000907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99A6A09-8C52-4667-A59E-1B3551F1B3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7016" y="5234864"/>
            <a:ext cx="4746812" cy="1508105"/>
          </a:xfrm>
          <a:prstGeom prst="rect">
            <a:avLst/>
          </a:prstGeom>
          <a:noFill/>
        </p:spPr>
        <p:txBody>
          <a:bodyPr wrap="none">
            <a:spAutoFit/>
          </a:bodyPr>
          <a:lstStyle/>
          <a:p>
            <a:pPr algn="ctr">
              <a:defRPr/>
            </a:pPr>
            <a:r>
              <a:rPr lang="en-US" sz="2800" b="1" dirty="0"/>
              <a:t>The State of the United </a:t>
            </a:r>
            <a:r>
              <a:rPr lang="en-US" sz="2800" b="1" dirty="0" smtClean="0"/>
              <a:t>States</a:t>
            </a:r>
          </a:p>
          <a:p>
            <a:pPr algn="ctr">
              <a:defRPr/>
            </a:pPr>
            <a:r>
              <a:rPr lang="en-US" sz="2800" b="1" dirty="0" smtClean="0"/>
              <a:t>ECONOMY and SOCIETY</a:t>
            </a:r>
            <a:endParaRPr lang="en-US" sz="3600" b="1" dirty="0"/>
          </a:p>
          <a:p>
            <a:pPr algn="ctr">
              <a:defRPr/>
            </a:pPr>
            <a:r>
              <a:rPr lang="en-US" sz="3600" b="1" dirty="0" smtClean="0"/>
              <a:t>Part </a:t>
            </a:r>
            <a:r>
              <a:rPr lang="en-US" sz="3600" b="1" dirty="0" smtClean="0"/>
              <a:t>16 </a:t>
            </a:r>
            <a:endParaRPr lang="en-US" sz="3600" b="1" dirty="0"/>
          </a:p>
        </p:txBody>
      </p:sp>
      <p:pic>
        <p:nvPicPr>
          <p:cNvPr id="7"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6" name="Picture 4" descr="Image result for NFL team budg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714375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034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572000" y="1536174"/>
            <a:ext cx="3733800" cy="3785652"/>
          </a:xfrm>
          <a:prstGeom prst="rect">
            <a:avLst/>
          </a:prstGeom>
        </p:spPr>
        <p:txBody>
          <a:bodyPr wrap="square">
            <a:spAutoFit/>
          </a:bodyPr>
          <a:lstStyle/>
          <a:p>
            <a:pPr eaLnBrk="1" hangingPunct="1"/>
            <a:r>
              <a:rPr lang="en-US" altLang="en-US" sz="2000" b="1" dirty="0">
                <a:latin typeface="Book Antiqua" panose="02040602050305030304" pitchFamily="18" charset="0"/>
              </a:rPr>
              <a:t>“[A]</a:t>
            </a:r>
            <a:r>
              <a:rPr lang="en-US" altLang="en-US" sz="2000" b="1" dirty="0" err="1">
                <a:latin typeface="Book Antiqua" panose="02040602050305030304" pitchFamily="18" charset="0"/>
              </a:rPr>
              <a:t>ccording</a:t>
            </a:r>
            <a:r>
              <a:rPr lang="en-US" altLang="en-US" sz="2000" b="1" dirty="0">
                <a:latin typeface="Book Antiqua" panose="02040602050305030304" pitchFamily="18" charset="0"/>
              </a:rPr>
              <a:t> to public records, athletic departments at </a:t>
            </a:r>
            <a:r>
              <a:rPr lang="en-US" altLang="en-US" sz="2000" b="1" dirty="0" err="1">
                <a:latin typeface="Book Antiqua" panose="02040602050305030304" pitchFamily="18" charset="0"/>
              </a:rPr>
              <a:t>at</a:t>
            </a:r>
            <a:r>
              <a:rPr lang="en-US" altLang="en-US" sz="2000" b="1" dirty="0">
                <a:latin typeface="Book Antiqua" panose="02040602050305030304" pitchFamily="18" charset="0"/>
              </a:rPr>
              <a:t> least 13 schools in the country have long-term debt obligations of more than $150 million as of 2014 – money usually borrowed to build ever-nicer facilities for the football team. …For some schools, millions in TV money can support a high level of debt service.”</a:t>
            </a:r>
          </a:p>
        </p:txBody>
      </p:sp>
      <p:pic>
        <p:nvPicPr>
          <p:cNvPr id="13314" name="Picture 2" descr="1483475437_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127375" cy="353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81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194" name="Picture 2" descr="Image result for sports broadcasting contracts in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4770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00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Image result for list of professional sports leag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86873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178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338" name="Picture 2" descr="Image result for N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96200" cy="413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356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4" name="Picture 4" descr="Image result for NFL revenue chart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806" y="949767"/>
            <a:ext cx="3158194" cy="262616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NFL revenue chart 2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49767"/>
            <a:ext cx="4279851" cy="25527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NFL revenue chart 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32" y="3564174"/>
            <a:ext cx="7582667"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517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70" name="Picture 6" descr="Image result for sports gamb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10425" cy="4161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362" name="Picture 2" descr="the-rise-of-fantasy-s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391400" cy="456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344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885680" y="5867400"/>
            <a:ext cx="3070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End of Part </a:t>
            </a:r>
            <a:r>
              <a:rPr lang="en-US" altLang="en-US" sz="3600" b="1" dirty="0" smtClean="0">
                <a:latin typeface="Rockwell" pitchFamily="18" charset="0"/>
              </a:rPr>
              <a:t>16</a:t>
            </a:r>
            <a:endParaRPr lang="en-US" altLang="en-US" sz="3600" b="1" dirty="0">
              <a:latin typeface="Rockwell" pitchFamily="18" charset="0"/>
            </a:endParaRPr>
          </a:p>
        </p:txBody>
      </p:sp>
      <p:pic>
        <p:nvPicPr>
          <p:cNvPr id="5" name="Picture 4" descr="Image result for state of the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943600"/>
            <a:ext cx="7221208" cy="523220"/>
          </a:xfrm>
          <a:prstGeom prst="rect">
            <a:avLst/>
          </a:prstGeom>
          <a:noFill/>
        </p:spPr>
        <p:txBody>
          <a:bodyPr wrap="none" rtlCol="0">
            <a:spAutoFit/>
          </a:bodyPr>
          <a:lstStyle/>
          <a:p>
            <a:r>
              <a:rPr lang="en-US" sz="2800" b="1" dirty="0" smtClean="0"/>
              <a:t>Sports: From Almost the Cradle to the Grave </a:t>
            </a:r>
            <a:endParaRPr lang="en-US" sz="2800" b="1" dirty="0"/>
          </a:p>
        </p:txBody>
      </p:sp>
      <p:pic>
        <p:nvPicPr>
          <p:cNvPr id="4"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Image result for how much is spent on youth sports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5715000" cy="535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Image result for how much is spent on youth sports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27896"/>
            <a:ext cx="4675106" cy="2628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ow much is spent on youth sports in amer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398"/>
            <a:ext cx="3913145" cy="2655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ow much is spent on youth sports in ame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 y="3570293"/>
            <a:ext cx="3928869" cy="27333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ow much is spent on youth sports in ame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870" y="3556797"/>
            <a:ext cx="3870435" cy="2746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4" name="Picture 2" descr="Image result for how much is spent on youth sports in ame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2800349"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3000" y="2209800"/>
            <a:ext cx="3429000" cy="1938992"/>
          </a:xfrm>
          <a:prstGeom prst="rect">
            <a:avLst/>
          </a:prstGeom>
        </p:spPr>
        <p:txBody>
          <a:bodyPr wrap="square">
            <a:spAutoFit/>
          </a:bodyPr>
          <a:lstStyle/>
          <a:p>
            <a:pPr eaLnBrk="1" hangingPunct="1"/>
            <a:r>
              <a:rPr lang="en-US" altLang="en-US" sz="2000" b="1" dirty="0">
                <a:latin typeface="Book Antiqua" panose="02040602050305030304" pitchFamily="18" charset="0"/>
              </a:rPr>
              <a:t>“The cost for parents is steep. At the high end, families can spend more than 10% of their income on registration fees, travel, camps and equipment.”</a:t>
            </a:r>
          </a:p>
        </p:txBody>
      </p:sp>
    </p:spTree>
    <p:extLst>
      <p:ext uri="{BB962C8B-B14F-4D97-AF65-F5344CB8AC3E}">
        <p14:creationId xmlns:p14="http://schemas.microsoft.com/office/powerpoint/2010/main" val="22599101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098" name="Picture 2" descr="https://static01.nyt.com/images/2018/07/16/sports/16soccerdecline1/16soccerdecline1-articleLarge.jpg?quality=75&amp;auto=webp&amp;disable=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896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114800" y="1600200"/>
            <a:ext cx="4572000" cy="3785652"/>
          </a:xfrm>
          <a:prstGeom prst="rect">
            <a:avLst/>
          </a:prstGeom>
        </p:spPr>
        <p:txBody>
          <a:bodyPr>
            <a:spAutoFit/>
          </a:bodyPr>
          <a:lstStyle/>
          <a:p>
            <a:pPr eaLnBrk="1" hangingPunct="1"/>
            <a:r>
              <a:rPr lang="en-US" sz="2000" b="1" dirty="0">
                <a:latin typeface="Book Antiqua" panose="02040602050305030304" pitchFamily="18" charset="0"/>
              </a:rPr>
              <a:t>“Over the past three years, the percentage of 6- to 12-year-olds playing soccer regularly has dropped nearly 14 percent, to 2.3 million players, according to a study by the Sports &amp; Fitness Industry Association, which has analyzed youth athletic trends for 40 years. The number of children who touched a soccer ball even once during the year, in organized play or otherwise, also has fallen significantly.”</a:t>
            </a:r>
            <a:endParaRPr lang="en-US" altLang="en-US" sz="2000" b="1" dirty="0">
              <a:latin typeface="Book Antiqua" panose="02040602050305030304" pitchFamily="18" charset="0"/>
            </a:endParaRPr>
          </a:p>
        </p:txBody>
      </p:sp>
      <p:pic>
        <p:nvPicPr>
          <p:cNvPr id="5122" name="Picture 2" descr="https://static01.nyt.com/images/2018/07/15/sports/15soccerdecline-p1/16soccerdecline2-articleLarge.jpg?quality=75&amp;auto=webp&amp;disable=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43" y="2439203"/>
            <a:ext cx="3161469" cy="210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197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0" name="Picture 2" descr="Image result for knight commission on intercollegiate athl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389247" cy="51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879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 name="Picture 4" descr="https://content-static.usatoday.com/sports/ncaa/ncaa-spending-percent-chart-201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685800"/>
            <a:ext cx="2743200" cy="553910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ollege spending on athletics by s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4588646" cy="286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840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6929</TotalTime>
  <Words>1103</Words>
  <Application>Microsoft Office PowerPoint</Application>
  <PresentationFormat>On-screen Show (4:3)</PresentationFormat>
  <Paragraphs>41</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296</cp:revision>
  <dcterms:created xsi:type="dcterms:W3CDTF">2010-08-28T01:18:10Z</dcterms:created>
  <dcterms:modified xsi:type="dcterms:W3CDTF">2019-03-08T23:19:57Z</dcterms:modified>
</cp:coreProperties>
</file>