
<file path=[Content_Types].xml><?xml version="1.0" encoding="utf-8"?>
<Types xmlns="http://schemas.openxmlformats.org/package/2006/content-types">
  <Default Extension="png" ContentType="image/png"/>
  <Default Extension="bin" ContentType="image/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666" r:id="rId2"/>
    <p:sldId id="667" r:id="rId3"/>
    <p:sldId id="730" r:id="rId4"/>
    <p:sldId id="645" r:id="rId5"/>
    <p:sldId id="671" r:id="rId6"/>
    <p:sldId id="672" r:id="rId7"/>
    <p:sldId id="669" r:id="rId8"/>
    <p:sldId id="674" r:id="rId9"/>
    <p:sldId id="501" r:id="rId10"/>
    <p:sldId id="646" r:id="rId11"/>
    <p:sldId id="695" r:id="rId12"/>
    <p:sldId id="696" r:id="rId13"/>
    <p:sldId id="731" r:id="rId14"/>
    <p:sldId id="700" r:id="rId15"/>
    <p:sldId id="733" r:id="rId16"/>
    <p:sldId id="736" r:id="rId17"/>
    <p:sldId id="737" r:id="rId18"/>
    <p:sldId id="734" r:id="rId19"/>
    <p:sldId id="738" r:id="rId20"/>
    <p:sldId id="701" r:id="rId21"/>
    <p:sldId id="705" r:id="rId22"/>
    <p:sldId id="739" r:id="rId23"/>
    <p:sldId id="632" r:id="rId24"/>
    <p:sldId id="647" r:id="rId25"/>
    <p:sldId id="633" r:id="rId26"/>
    <p:sldId id="740" r:id="rId27"/>
    <p:sldId id="709" r:id="rId28"/>
    <p:sldId id="648" r:id="rId29"/>
    <p:sldId id="714" r:id="rId30"/>
    <p:sldId id="715" r:id="rId31"/>
    <p:sldId id="712" r:id="rId32"/>
    <p:sldId id="716" r:id="rId33"/>
    <p:sldId id="717" r:id="rId34"/>
    <p:sldId id="741" r:id="rId35"/>
    <p:sldId id="726" r:id="rId36"/>
    <p:sldId id="681" r:id="rId37"/>
    <p:sldId id="682" r:id="rId38"/>
    <p:sldId id="742" r:id="rId39"/>
    <p:sldId id="718" r:id="rId40"/>
    <p:sldId id="743" r:id="rId41"/>
    <p:sldId id="732" r:id="rId42"/>
    <p:sldId id="719" r:id="rId43"/>
    <p:sldId id="728" r:id="rId44"/>
    <p:sldId id="727" r:id="rId45"/>
    <p:sldId id="722" r:id="rId46"/>
    <p:sldId id="708" r:id="rId47"/>
    <p:sldId id="723" r:id="rId48"/>
    <p:sldId id="699" r:id="rId49"/>
    <p:sldId id="689" r:id="rId50"/>
    <p:sldId id="744" r:id="rId51"/>
    <p:sldId id="690" r:id="rId52"/>
    <p:sldId id="691" r:id="rId53"/>
    <p:sldId id="729" r:id="rId54"/>
    <p:sldId id="692" r:id="rId55"/>
    <p:sldId id="693" r:id="rId56"/>
    <p:sldId id="694" r:id="rId57"/>
    <p:sldId id="745" r:id="rId58"/>
    <p:sldId id="675" r:id="rId59"/>
    <p:sldId id="668" r:id="rId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Rockwell"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itchFamily="18" charset="0"/>
        <a:ea typeface="+mn-ea"/>
        <a:cs typeface="+mn-cs"/>
      </a:defRPr>
    </a:lvl5pPr>
    <a:lvl6pPr marL="2286000" algn="l" defTabSz="914400" rtl="0" eaLnBrk="1" latinLnBrk="0" hangingPunct="1">
      <a:defRPr kern="1200">
        <a:solidFill>
          <a:schemeClr val="tx1"/>
        </a:solidFill>
        <a:latin typeface="Rockwell" pitchFamily="18" charset="0"/>
        <a:ea typeface="+mn-ea"/>
        <a:cs typeface="+mn-cs"/>
      </a:defRPr>
    </a:lvl6pPr>
    <a:lvl7pPr marL="2743200" algn="l" defTabSz="914400" rtl="0" eaLnBrk="1" latinLnBrk="0" hangingPunct="1">
      <a:defRPr kern="1200">
        <a:solidFill>
          <a:schemeClr val="tx1"/>
        </a:solidFill>
        <a:latin typeface="Rockwell" pitchFamily="18" charset="0"/>
        <a:ea typeface="+mn-ea"/>
        <a:cs typeface="+mn-cs"/>
      </a:defRPr>
    </a:lvl7pPr>
    <a:lvl8pPr marL="3200400" algn="l" defTabSz="914400" rtl="0" eaLnBrk="1" latinLnBrk="0" hangingPunct="1">
      <a:defRPr kern="1200">
        <a:solidFill>
          <a:schemeClr val="tx1"/>
        </a:solidFill>
        <a:latin typeface="Rockwell" pitchFamily="18" charset="0"/>
        <a:ea typeface="+mn-ea"/>
        <a:cs typeface="+mn-cs"/>
      </a:defRPr>
    </a:lvl8pPr>
    <a:lvl9pPr marL="3657600" algn="l" defTabSz="914400" rtl="0" eaLnBrk="1" latinLnBrk="0" hangingPunct="1">
      <a:defRPr kern="1200">
        <a:solidFill>
          <a:schemeClr val="tx1"/>
        </a:solidFill>
        <a:latin typeface="Rockwell"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60" autoAdjust="0"/>
    <p:restoredTop sz="74026" autoAdjust="0"/>
  </p:normalViewPr>
  <p:slideViewPr>
    <p:cSldViewPr>
      <p:cViewPr varScale="1">
        <p:scale>
          <a:sx n="89" d="100"/>
          <a:sy n="89" d="100"/>
        </p:scale>
        <p:origin x="65" y="1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C009CAB-A77C-40A2-B72C-B4CB776C72A4}" type="slidenum">
              <a:rPr lang="en-US" altLang="en-US"/>
              <a:pPr>
                <a:defRPr/>
              </a:pPr>
              <a:t>‹#›</a:t>
            </a:fld>
            <a:endParaRPr lang="en-US" altLang="en-US"/>
          </a:p>
        </p:txBody>
      </p:sp>
    </p:spTree>
    <p:extLst>
      <p:ext uri="{BB962C8B-B14F-4D97-AF65-F5344CB8AC3E}">
        <p14:creationId xmlns:p14="http://schemas.microsoft.com/office/powerpoint/2010/main" val="24932959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98ADCC2-5E0F-4723-BF79-21B5A61F611D}"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21407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CD570CB-7D0F-4833-B58D-BBC48F4CC4F5}" type="slidenum">
              <a:rPr lang="en-US" altLang="en-US" smtClean="0">
                <a:latin typeface="Arial" panose="020B0604020202020204" pitchFamily="34" charset="0"/>
              </a:rPr>
              <a:pPr/>
              <a:t>10</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dirty="0" smtClean="0"/>
              <a:t>A study of consumer credit card debt released in December</a:t>
            </a:r>
            <a:r>
              <a:rPr lang="en-US" altLang="en-US" b="1" baseline="0" dirty="0" smtClean="0"/>
              <a:t> 2018 by Elite Personal Finance based on data from the U.S. Census Bureau, the Federal Reserve and other sources, found that the medina household credit card debt is $2,300, although the average debt is much higher, at $5,700. During 2018 banks received $104 billion in interest and fees from their credit card holders.</a:t>
            </a:r>
            <a:endParaRPr lang="en-US" altLang="en-US" b="1" dirty="0" smtClean="0"/>
          </a:p>
        </p:txBody>
      </p:sp>
    </p:spTree>
    <p:extLst>
      <p:ext uri="{BB962C8B-B14F-4D97-AF65-F5344CB8AC3E}">
        <p14:creationId xmlns:p14="http://schemas.microsoft.com/office/powerpoint/2010/main" val="2559620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018506E-790F-4E09-941E-E817424A77EB}" type="slidenum">
              <a:rPr lang="en-US" altLang="en-US" smtClean="0">
                <a:latin typeface="Arial" panose="020B0604020202020204" pitchFamily="34" charset="0"/>
              </a:rPr>
              <a:pPr/>
              <a:t>11</a:t>
            </a:fld>
            <a:endParaRPr lang="en-US" altLang="en-US" smtClean="0">
              <a:latin typeface="Arial" panose="020B0604020202020204"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b="1" dirty="0" smtClean="0"/>
              <a:t>The creditworthiness of these cardholders, as measured by their credit score, is the highest it has ever been, at 704. At the same time, credit card balances and delinquencies</a:t>
            </a:r>
            <a:r>
              <a:rPr lang="en-US" altLang="en-US" b="1" baseline="0" dirty="0" smtClean="0"/>
              <a:t> are on the rise. Transunion forecasts that delinquency rates on credit cards will increase slightly during 2019, to just above 2%. Of course, this is dependent in large part on employment stability.</a:t>
            </a:r>
            <a:endParaRPr lang="en-US" altLang="en-US" b="1" dirty="0" smtClean="0"/>
          </a:p>
        </p:txBody>
      </p:sp>
    </p:spTree>
    <p:extLst>
      <p:ext uri="{BB962C8B-B14F-4D97-AF65-F5344CB8AC3E}">
        <p14:creationId xmlns:p14="http://schemas.microsoft.com/office/powerpoint/2010/main" val="1754639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8B9F0C4-59DC-4D6E-A1B4-EBD30F35722C}" type="slidenum">
              <a:rPr lang="en-US" altLang="en-US" smtClean="0">
                <a:latin typeface="Arial" panose="020B0604020202020204" pitchFamily="34" charset="0"/>
              </a:rPr>
              <a:pPr/>
              <a:t>12</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dirty="0" smtClean="0"/>
              <a:t>A growing concern is the aggregate</a:t>
            </a:r>
            <a:r>
              <a:rPr lang="en-US" altLang="en-US" b="1" baseline="0" dirty="0" smtClean="0"/>
              <a:t> credit card balances carried month to month, which pat $420 billion in late 2018. The average U.S. household with credit card debt carries nearly $7,000 in revolving balances, subject to high rates of interest that make difficult paying off what is owed. Card holders have an aggregate $23 billion in overdue credit-card debt. About 1 in 11 persons who have credit card debt say they do not think they will ever be completely free of credit card debt.</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160336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8B9F0C4-59DC-4D6E-A1B4-EBD30F35722C}" type="slidenum">
              <a:rPr lang="en-US" altLang="en-US" smtClean="0">
                <a:latin typeface="Arial" panose="020B0604020202020204" pitchFamily="34" charset="0"/>
              </a:rPr>
              <a:pPr/>
              <a:t>13</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Only one in six of the 21% of Americans who say they have been delinquent on a credit card debt say that the reason for the delinquency is that they overspent on nonessential items. The most common reason people cited for being delinquent (35%): they forgot. A full third said they had to pay for essential items and 32% said they had to pay for an unexpected emergency.</a:t>
            </a:r>
            <a:endParaRPr lang="en-US" altLang="en-US" b="1" dirty="0" smtClean="0"/>
          </a:p>
        </p:txBody>
      </p:sp>
    </p:spTree>
    <p:extLst>
      <p:ext uri="{BB962C8B-B14F-4D97-AF65-F5344CB8AC3E}">
        <p14:creationId xmlns:p14="http://schemas.microsoft.com/office/powerpoint/2010/main" val="2191681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2FCD27FE-4E62-4C24-AC00-8CC15D6B5DAE}"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smtClean="0"/>
              <a:t>For most U.S. households, the highest level of debt incurred is mortgage debt taken on as a result of the purchase of a residential property.</a:t>
            </a:r>
          </a:p>
          <a:p>
            <a:pPr eaLnBrk="1" hangingPunct="1"/>
            <a:r>
              <a:rPr lang="en-US" altLang="en-US" b="1" smtClean="0"/>
              <a:t> </a:t>
            </a:r>
          </a:p>
        </p:txBody>
      </p:sp>
    </p:spTree>
    <p:extLst>
      <p:ext uri="{BB962C8B-B14F-4D97-AF65-F5344CB8AC3E}">
        <p14:creationId xmlns:p14="http://schemas.microsoft.com/office/powerpoint/2010/main" val="40129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EA76372-2FFF-4AAB-9F74-A7507157910A}" type="slidenum">
              <a:rPr lang="en-US" altLang="en-US" sz="1200">
                <a:latin typeface="Arial" panose="020B0604020202020204" pitchFamily="34" charset="0"/>
              </a:rPr>
              <a:pPr algn="r" eaLnBrk="1" hangingPunct="1"/>
              <a:t>15</a:t>
            </a:fld>
            <a:endParaRPr lang="en-US" altLang="en-US" sz="12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smtClean="0"/>
              <a:t>Only a small portion of households have savings sufficient to pay cash for a residential property. Those who do have sufficient cash or other financial assets tend to be longer-term property owners who have benefited by loan amortization and by appreciation of the value of land under a home. The amount of equity may be sufficient upon sale to permit a cash purchase of another property..</a:t>
            </a:r>
          </a:p>
          <a:p>
            <a:pPr eaLnBrk="1" hangingPunct="1"/>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845448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EA76372-2FFF-4AAB-9F74-A7507157910A}" type="slidenum">
              <a:rPr lang="en-US" altLang="en-US" sz="1200">
                <a:latin typeface="Arial" panose="020B0604020202020204" pitchFamily="34" charset="0"/>
              </a:rPr>
              <a:pPr algn="r" eaLnBrk="1" hangingPunct="1"/>
              <a:t>16</a:t>
            </a:fld>
            <a:endParaRPr lang="en-US" altLang="en-US" sz="12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smtClean="0"/>
              <a:t>The Federal Reserve Bank of St. Louis reports that mortgage debt on one-to-four unit properties reached $10.8 trillion during the third quarter of 2018, an increase of about $400 million over the previous</a:t>
            </a:r>
            <a:r>
              <a:rPr lang="en-US" altLang="en-US" b="1" baseline="0" dirty="0" smtClean="0"/>
              <a:t> year. </a:t>
            </a:r>
            <a:r>
              <a:rPr lang="en-US" altLang="en-US" b="1" dirty="0" smtClean="0"/>
              <a:t>As property prices continue to increase, property buyers are incurring increasing levels of mortgage</a:t>
            </a:r>
            <a:r>
              <a:rPr lang="en-US" altLang="en-US" b="1" baseline="0" dirty="0" smtClean="0"/>
              <a:t> debt. The economics are straightforward. Historically low mortgage interest rates enabled buyers to qualify for higher levels of borrowing, and this was capitalized by market forces into higher asking prices for property.</a:t>
            </a:r>
            <a:endParaRPr lang="en-US" altLang="en-US" b="1" dirty="0" smtClean="0"/>
          </a:p>
          <a:p>
            <a:pPr eaLnBrk="1" hangingPunct="1"/>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178603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EA76372-2FFF-4AAB-9F74-A7507157910A}" type="slidenum">
              <a:rPr lang="en-US" altLang="en-US" sz="1200">
                <a:latin typeface="Arial" panose="020B0604020202020204" pitchFamily="34" charset="0"/>
              </a:rPr>
              <a:pPr algn="r" eaLnBrk="1" hangingPunct="1"/>
              <a:t>17</a:t>
            </a:fld>
            <a:endParaRPr lang="en-US" altLang="en-US" sz="12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smtClean="0"/>
              <a:t>What</a:t>
            </a:r>
            <a:r>
              <a:rPr lang="en-US" altLang="en-US" b="1" baseline="0" dirty="0" smtClean="0"/>
              <a:t> this chart indicates is that the amount of cash savings required to obtain the maximum conforming loan amount is increasing. To obtain a 95% mortgage loan on a property sold at the national median price for a new home ($302,400), the buyer needs to make a down payment of $15,120, as well as have the cash to cover all closing costs.</a:t>
            </a:r>
            <a:endParaRPr lang="en-US" altLang="en-US" b="1" dirty="0" smtClean="0"/>
          </a:p>
          <a:p>
            <a:pPr eaLnBrk="1" hangingPunct="1"/>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522132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EA76372-2FFF-4AAB-9F74-A7507157910A}" type="slidenum">
              <a:rPr lang="en-US" altLang="en-US" sz="1200">
                <a:latin typeface="Arial" panose="020B0604020202020204" pitchFamily="34" charset="0"/>
              </a:rPr>
              <a:pPr algn="r" eaLnBrk="1" hangingPunct="1"/>
              <a:t>18</a:t>
            </a:fld>
            <a:endParaRPr lang="en-US" altLang="en-US" sz="12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smtClean="0"/>
              <a:t>More stringent creditworthiness standards required</a:t>
            </a:r>
            <a:r>
              <a:rPr lang="en-US" altLang="en-US" b="1" baseline="0" dirty="0" smtClean="0"/>
              <a:t> to qualify for a mortgage loan, combined with the gradual increase in wages for many workers has contributed to a low rate of delinquencies. Seriously delinquent loans (i.e., those that are over three months behind in payment or are in the foreclosure process) are not at 2.1%. This chart also graphs the hurricane-related delinquencies. </a:t>
            </a:r>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1029240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EA76372-2FFF-4AAB-9F74-A7507157910A}" type="slidenum">
              <a:rPr lang="en-US" altLang="en-US" sz="1200">
                <a:latin typeface="Arial" panose="020B0604020202020204" pitchFamily="34" charset="0"/>
              </a:rPr>
              <a:pPr algn="r" eaLnBrk="1" hangingPunct="1"/>
              <a:t>19</a:t>
            </a:fld>
            <a:endParaRPr lang="en-US" altLang="en-US" sz="120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err="1" smtClean="0"/>
              <a:t>CoreLogic’s</a:t>
            </a:r>
            <a:r>
              <a:rPr lang="en-US" altLang="en-US" b="1" dirty="0" smtClean="0"/>
              <a:t> September 2018 Economic Outlook isolated the delinquency</a:t>
            </a:r>
            <a:r>
              <a:rPr lang="en-US" altLang="en-US" b="1" baseline="0" dirty="0" smtClean="0"/>
              <a:t> rates in Texas following Hurricane Harvey. Their analysis showed that the average FEMA disaster assistance grant was only $4,000, while average damage claims amounted to $110,000. Their analysis also considered the damage caused by the 5,000 plus wildfires that have burned across California. In an effort to mitigate the potential for widespread foreclosures, Fannie Mae, Freddie Mac and FHA each came forward with disaster relief programs. Property owners, even if they are able to obtain the funds to rebuild face declining property values because of the risk of future weather-related disasters. They are among some 5.4 million owners experiencing negative equity.</a:t>
            </a:r>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119696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r>
              <a:rPr lang="en-US" altLang="en-US" b="1" dirty="0" smtClean="0"/>
              <a:t>Throughout most of history commerce has depended on the use of credit, particularly when large quantities of goods are involved.</a:t>
            </a:r>
            <a:r>
              <a:rPr lang="en-US" altLang="en-US" b="1" baseline="0" dirty="0" smtClean="0"/>
              <a:t> Kings, Feudal Lords and governments have throughout history borrowed to engage in wars of territorial conquest or to defend territories already held. The stability of our economy today is dependent on the continuous access to affordable credit by business, government and individuals. The question is, are we approaching death by debt strangulation?</a:t>
            </a:r>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2ECAF98-4B13-4AD8-BE6F-1F30742512F4}"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483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F08F8C6D-8632-4ABA-B557-BD730B3E703C}" type="slidenum">
              <a:rPr lang="en-US" altLang="en-US" sz="1200">
                <a:latin typeface="Arial" panose="020B0604020202020204" pitchFamily="34" charset="0"/>
              </a:rPr>
              <a:pPr algn="r" eaLnBrk="1" hangingPunct="1"/>
              <a:t>20</a:t>
            </a:fld>
            <a:endParaRPr lang="en-US" altLang="en-US" sz="120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dirty="0" smtClean="0"/>
              <a:t>Roughly one in four property owners who</a:t>
            </a:r>
            <a:r>
              <a:rPr lang="en-US" altLang="en-US" b="1" baseline="0" dirty="0" smtClean="0"/>
              <a:t> are still paying down on a mortgage loan have at least a 50 percent equity position in the property. They are the beneficiaries of a combination of loan amortization and rising land values. One in three property owners own their property free and clear of </a:t>
            </a:r>
            <a:r>
              <a:rPr lang="en-US" altLang="en-US" b="1" baseline="0" smtClean="0"/>
              <a:t>any mortgage debt.</a:t>
            </a:r>
          </a:p>
          <a:p>
            <a:pPr eaLnBrk="1" hangingPunct="1"/>
            <a:endParaRPr lang="en-US" altLang="en-US" b="1" dirty="0" smtClean="0"/>
          </a:p>
        </p:txBody>
      </p:sp>
    </p:spTree>
    <p:extLst>
      <p:ext uri="{BB962C8B-B14F-4D97-AF65-F5344CB8AC3E}">
        <p14:creationId xmlns:p14="http://schemas.microsoft.com/office/powerpoint/2010/main" val="84664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2A24A963-AFEC-4192-8651-5BDEEEB75B25}" type="slidenum">
              <a:rPr lang="en-US" altLang="en-US" sz="1200">
                <a:latin typeface="Arial" panose="020B0604020202020204" pitchFamily="34" charset="0"/>
              </a:rPr>
              <a:pPr algn="r" eaLnBrk="1" hangingPunct="1"/>
              <a:t>21</a:t>
            </a:fld>
            <a:endParaRPr lang="en-US" altLang="en-US" sz="120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An analysis of the residential property market by the National Association of Realtors indicates that buyers aged 36 and under have constituted more than one-third of all purchases for at least the last four years. Two-thirds of these transactions have been to first-time homebuyers. Nearly one-half of these households are also servicing a median student loan balance of $25,000. </a:t>
            </a:r>
            <a:endParaRPr lang="en-US" altLang="en-US" dirty="0" smtClean="0"/>
          </a:p>
        </p:txBody>
      </p:sp>
    </p:spTree>
    <p:extLst>
      <p:ext uri="{BB962C8B-B14F-4D97-AF65-F5344CB8AC3E}">
        <p14:creationId xmlns:p14="http://schemas.microsoft.com/office/powerpoint/2010/main" val="3364631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03BD50FE-AC6A-47BA-A1AE-7F41B1BADAF2}" type="slidenum">
              <a:rPr lang="en-US" altLang="en-US" sz="1200">
                <a:latin typeface="Arial" panose="020B0604020202020204" pitchFamily="34" charset="0"/>
              </a:rPr>
              <a:pPr algn="r" eaLnBrk="1" hangingPunct="1"/>
              <a:t>22</a:t>
            </a:fld>
            <a:endParaRPr lang="en-US" altLang="en-US" sz="120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US" altLang="en-US" b="1" dirty="0" smtClean="0"/>
              <a:t>Another major</a:t>
            </a:r>
            <a:r>
              <a:rPr lang="en-US" altLang="en-US" b="1" baseline="0" dirty="0" smtClean="0"/>
              <a:t> part of the nation’s credit markets involves multi-family properties. </a:t>
            </a:r>
            <a:r>
              <a:rPr lang="en-US" sz="1200" b="1" i="0" kern="1200" dirty="0" smtClean="0">
                <a:solidFill>
                  <a:schemeClr val="tx1"/>
                </a:solidFill>
                <a:effectLst/>
                <a:latin typeface="Arial" panose="020B0604020202020204" pitchFamily="34" charset="0"/>
                <a:ea typeface="+mn-ea"/>
                <a:cs typeface="+mn-cs"/>
              </a:rPr>
              <a:t>Strong market conditions fueled a 6% increase in multifamily lending in</a:t>
            </a:r>
            <a:r>
              <a:rPr lang="en-US" sz="1200" b="1" i="0" kern="1200" baseline="0" dirty="0" smtClean="0">
                <a:solidFill>
                  <a:schemeClr val="tx1"/>
                </a:solidFill>
                <a:effectLst/>
                <a:latin typeface="Arial" panose="020B0604020202020204" pitchFamily="34" charset="0"/>
                <a:ea typeface="+mn-ea"/>
                <a:cs typeface="+mn-cs"/>
              </a:rPr>
              <a:t> 2017, generating</a:t>
            </a:r>
            <a:r>
              <a:rPr lang="en-US" sz="1200" b="1" i="0" kern="1200" dirty="0" smtClean="0">
                <a:solidFill>
                  <a:schemeClr val="tx1"/>
                </a:solidFill>
                <a:effectLst/>
                <a:latin typeface="Arial" panose="020B0604020202020204" pitchFamily="34" charset="0"/>
                <a:ea typeface="+mn-ea"/>
                <a:cs typeface="+mn-cs"/>
              </a:rPr>
              <a:t> $285 billion in new mortgages for apartment buildings with five or more units. While the number of loans originated remains relatively steady, the chart shows the loan amounts are rising as the total loan volume continues to rise. </a:t>
            </a:r>
            <a:r>
              <a:rPr lang="en-US" sz="1200" b="0" i="0" kern="1200" dirty="0" smtClean="0">
                <a:solidFill>
                  <a:schemeClr val="tx1"/>
                </a:solidFill>
                <a:effectLst/>
                <a:latin typeface="Arial" panose="020B0604020202020204" pitchFamily="34" charset="0"/>
                <a:ea typeface="+mn-ea"/>
                <a:cs typeface="+mn-cs"/>
              </a:rPr>
              <a:t>[Source: Kelsey Ramirez. “Multifamily lending hits all-new</a:t>
            </a:r>
            <a:r>
              <a:rPr lang="en-US" sz="1200" b="0" i="0" kern="1200" baseline="0" dirty="0" smtClean="0">
                <a:solidFill>
                  <a:schemeClr val="tx1"/>
                </a:solidFill>
                <a:effectLst/>
                <a:latin typeface="Arial" panose="020B0604020202020204" pitchFamily="34" charset="0"/>
                <a:ea typeface="+mn-ea"/>
                <a:cs typeface="+mn-cs"/>
              </a:rPr>
              <a:t> high in 2017,” </a:t>
            </a:r>
            <a:r>
              <a:rPr lang="en-US" sz="1200" b="0" i="0" kern="1200" baseline="0" dirty="0" err="1" smtClean="0">
                <a:solidFill>
                  <a:schemeClr val="tx1"/>
                </a:solidFill>
                <a:effectLst/>
                <a:latin typeface="Arial" panose="020B0604020202020204" pitchFamily="34" charset="0"/>
                <a:ea typeface="+mn-ea"/>
                <a:cs typeface="+mn-cs"/>
              </a:rPr>
              <a:t>Housingwire</a:t>
            </a:r>
            <a:r>
              <a:rPr lang="en-US" sz="1200" b="0" i="0" kern="1200" baseline="0" dirty="0" smtClean="0">
                <a:solidFill>
                  <a:schemeClr val="tx1"/>
                </a:solidFill>
                <a:effectLst/>
                <a:latin typeface="Arial" panose="020B0604020202020204" pitchFamily="34" charset="0"/>
                <a:ea typeface="+mn-ea"/>
                <a:cs typeface="+mn-cs"/>
              </a:rPr>
              <a:t>, 25 October, 2018]</a:t>
            </a:r>
            <a:endParaRPr lang="en-US" sz="1200" b="0" i="0" kern="1200" dirty="0" smtClean="0">
              <a:solidFill>
                <a:schemeClr val="tx1"/>
              </a:solidFill>
              <a:effectLst/>
              <a:latin typeface="Arial" panose="020B0604020202020204" pitchFamily="34" charset="0"/>
              <a:ea typeface="+mn-ea"/>
              <a:cs typeface="+mn-cs"/>
            </a:endParaRPr>
          </a:p>
          <a:p>
            <a:pPr eaLnBrk="1" hangingPunct="1"/>
            <a:endParaRPr lang="en-US" altLang="en-US" b="1" dirty="0" smtClean="0"/>
          </a:p>
        </p:txBody>
      </p:sp>
    </p:spTree>
    <p:extLst>
      <p:ext uri="{BB962C8B-B14F-4D97-AF65-F5344CB8AC3E}">
        <p14:creationId xmlns:p14="http://schemas.microsoft.com/office/powerpoint/2010/main" val="3897090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03BD50FE-AC6A-47BA-A1AE-7F41B1BADAF2}" type="slidenum">
              <a:rPr lang="en-US" altLang="en-US" sz="1200">
                <a:latin typeface="Arial" panose="020B0604020202020204" pitchFamily="34" charset="0"/>
              </a:rPr>
              <a:pPr algn="r" eaLnBrk="1" hangingPunct="1"/>
              <a:t>23</a:t>
            </a:fld>
            <a:endParaRPr lang="en-US" altLang="en-US" sz="120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dirty="0" smtClean="0"/>
              <a:t>This chart shows the size of the combined </a:t>
            </a:r>
            <a:r>
              <a:rPr lang="en-US" altLang="en-US" b="1" baseline="0" dirty="0" smtClean="0"/>
              <a:t>credit markets for commercial real estate and multi-family properties. </a:t>
            </a:r>
            <a:endParaRPr lang="en-US" altLang="en-US" b="1" dirty="0" smtClean="0"/>
          </a:p>
        </p:txBody>
      </p:sp>
    </p:spTree>
    <p:extLst>
      <p:ext uri="{BB962C8B-B14F-4D97-AF65-F5344CB8AC3E}">
        <p14:creationId xmlns:p14="http://schemas.microsoft.com/office/powerpoint/2010/main" val="3520288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B9CD187-1D28-461D-A980-CB12AA442EE3}" type="slidenum">
              <a:rPr lang="en-US" altLang="en-US" smtClean="0">
                <a:latin typeface="Arial" panose="020B0604020202020204" pitchFamily="34" charset="0"/>
              </a:rPr>
              <a:pPr/>
              <a:t>24</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spcBef>
                <a:spcPct val="0"/>
              </a:spcBef>
            </a:pPr>
            <a:r>
              <a:rPr lang="en-US" altLang="en-US" b="1" dirty="0" smtClean="0"/>
              <a:t>The value of commercial real estate is generally determined by capitalizing the current and immediate future income stream generated by use of the property. Based on this, a lender must determine what level of financing is warranted. A commonly</a:t>
            </a:r>
            <a:r>
              <a:rPr lang="en-US" altLang="en-US" b="1" baseline="0" dirty="0" smtClean="0"/>
              <a:t> applied</a:t>
            </a:r>
            <a:r>
              <a:rPr lang="en-US" altLang="en-US" b="1" dirty="0" smtClean="0"/>
              <a:t> 90% debt service coverage ratio requirement means that the property itself must generate income sufficient to cover 90% of any mortgage loan debt. The remaining 10% might then come from other sources of revenue. </a:t>
            </a:r>
          </a:p>
        </p:txBody>
      </p:sp>
    </p:spTree>
    <p:extLst>
      <p:ext uri="{BB962C8B-B14F-4D97-AF65-F5344CB8AC3E}">
        <p14:creationId xmlns:p14="http://schemas.microsoft.com/office/powerpoint/2010/main" val="4168721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6087D4F-81FD-49DD-A0F0-A8C1EA3E01D6}" type="slidenum">
              <a:rPr lang="en-US" altLang="en-US" sz="1200">
                <a:latin typeface="Arial" panose="020B0604020202020204" pitchFamily="34" charset="0"/>
              </a:rPr>
              <a:pPr algn="r" eaLnBrk="1" hangingPunct="1"/>
              <a:t>25</a:t>
            </a:fld>
            <a:endParaRPr lang="en-US" altLang="en-US" sz="1200">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dirty="0" smtClean="0"/>
              <a:t> The Federal Reserve Bank of St. Louis reported in November of 2018</a:t>
            </a:r>
            <a:r>
              <a:rPr lang="en-US" altLang="en-US" b="1" baseline="0" dirty="0" smtClean="0"/>
              <a:t> that the volume of commercial and industrial loans on the books of the nation’s banks had grown to $2.25 trillion.</a:t>
            </a:r>
            <a:endParaRPr lang="en-US" altLang="en-US" b="1" dirty="0" smtClean="0"/>
          </a:p>
        </p:txBody>
      </p:sp>
    </p:spTree>
    <p:extLst>
      <p:ext uri="{BB962C8B-B14F-4D97-AF65-F5344CB8AC3E}">
        <p14:creationId xmlns:p14="http://schemas.microsoft.com/office/powerpoint/2010/main" val="972591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3D6915FE-F917-4CDE-B7E0-81802E4883F9}" type="slidenum">
              <a:rPr lang="en-US" altLang="en-US" sz="1200">
                <a:latin typeface="Arial" panose="020B0604020202020204" pitchFamily="34" charset="0"/>
              </a:rPr>
              <a:pPr algn="r" eaLnBrk="1" hangingPunct="1"/>
              <a:t>26</a:t>
            </a:fld>
            <a:endParaRPr lang="en-US" altLang="en-US" sz="12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b="1" dirty="0" smtClean="0"/>
              <a:t>Examining th</a:t>
            </a:r>
            <a:r>
              <a:rPr lang="en-US" altLang="en-US" b="1" baseline="0" dirty="0" smtClean="0"/>
              <a:t>e history of the nation’s credit markets over the previous five decades, Wolf Richter wrote in Business Insider in mid-2017 that a key indicator of the health of the economy – the volume of commercial and industrial loans – was not expanding and this might be signaling a downturn on the horizon. They wrote:</a:t>
            </a:r>
            <a:endParaRPr lang="en-US" altLang="en-US" b="1" dirty="0" smtClean="0"/>
          </a:p>
        </p:txBody>
      </p:sp>
    </p:spTree>
    <p:extLst>
      <p:ext uri="{BB962C8B-B14F-4D97-AF65-F5344CB8AC3E}">
        <p14:creationId xmlns:p14="http://schemas.microsoft.com/office/powerpoint/2010/main" val="2301548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3D6915FE-F917-4CDE-B7E0-81802E4883F9}" type="slidenum">
              <a:rPr lang="en-US" altLang="en-US" sz="1200">
                <a:latin typeface="Arial" panose="020B0604020202020204" pitchFamily="34" charset="0"/>
              </a:rPr>
              <a:pPr algn="r" eaLnBrk="1" hangingPunct="1"/>
              <a:t>27</a:t>
            </a:fld>
            <a:endParaRPr lang="en-US" altLang="en-US" sz="12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b="1" smtClean="0"/>
              <a:t>“Over the past five decades, each time commercial and industrial loan balances at US banks shrank or stalled as companies cut back or as banks tightened their lending standards in reaction to the economy they found themselves in, a recession was either already in progress or would start soon. There has been no exception since the 1960s.”</a:t>
            </a:r>
          </a:p>
        </p:txBody>
      </p:sp>
    </p:spTree>
    <p:extLst>
      <p:ext uri="{BB962C8B-B14F-4D97-AF65-F5344CB8AC3E}">
        <p14:creationId xmlns:p14="http://schemas.microsoft.com/office/powerpoint/2010/main" val="4273184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A3C852C-C76F-41A7-B840-0DF7680A9B23}" type="slidenum">
              <a:rPr lang="en-US" altLang="en-US" smtClean="0">
                <a:latin typeface="Arial" panose="020B0604020202020204" pitchFamily="34" charset="0"/>
              </a:rPr>
              <a:pPr/>
              <a:t>28</a:t>
            </a:fld>
            <a:endParaRPr lang="en-US" altLang="en-US" smtClean="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spcBef>
                <a:spcPct val="0"/>
              </a:spcBef>
            </a:pPr>
            <a:r>
              <a:rPr lang="en-US" altLang="en-US" b="1" dirty="0" smtClean="0"/>
              <a:t>We are an automobile-dependent nation, and that will not change any time soon. U.S. auto sales totaled 17.274 million vehicles in 2018, with trucks and SUVs once</a:t>
            </a:r>
            <a:r>
              <a:rPr lang="en-US" altLang="en-US" b="1" baseline="0" dirty="0" smtClean="0"/>
              <a:t> again </a:t>
            </a:r>
            <a:r>
              <a:rPr lang="en-US" altLang="en-US" b="1" dirty="0" smtClean="0"/>
              <a:t>accounting for two-thirds of the market. The number of new vehicles sold fell by 2 percent from 2017, with strong competition from dealers specializing in the sale of quality preowned vehicles.</a:t>
            </a:r>
          </a:p>
          <a:p>
            <a:pPr eaLnBrk="1" hangingPunct="1">
              <a:spcBef>
                <a:spcPct val="0"/>
              </a:spcBef>
            </a:pPr>
            <a:endParaRPr lang="en-US" altLang="en-US" b="1" dirty="0" smtClean="0"/>
          </a:p>
          <a:p>
            <a:pPr eaLnBrk="1" hangingPunct="1">
              <a:spcBef>
                <a:spcPct val="0"/>
              </a:spcBef>
            </a:pP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3478975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b="1" dirty="0" smtClean="0"/>
              <a:t>As</a:t>
            </a:r>
            <a:r>
              <a:rPr lang="en-US" altLang="en-US" b="1" baseline="0" dirty="0" smtClean="0"/>
              <a:t> of September of 2018</a:t>
            </a:r>
            <a:r>
              <a:rPr lang="en-US" altLang="en-US" b="1" dirty="0" smtClean="0"/>
              <a:t>, Americans owed $1.14 trillion in outstanding automobile loan debt.</a:t>
            </a:r>
            <a:r>
              <a:rPr lang="en-US" altLang="en-US" b="1" baseline="0" dirty="0" smtClean="0"/>
              <a:t> </a:t>
            </a:r>
            <a:r>
              <a:rPr lang="en-US" altLang="en-US" b="1" dirty="0" smtClean="0"/>
              <a:t> Banks and other lenders are expressing concern</a:t>
            </a:r>
            <a:r>
              <a:rPr lang="en-US" altLang="en-US" b="1" baseline="0" dirty="0" smtClean="0"/>
              <a:t> that </a:t>
            </a:r>
            <a:r>
              <a:rPr lang="en-US" altLang="en-US" b="1" dirty="0" smtClean="0"/>
              <a:t>the average amount financed is</a:t>
            </a:r>
            <a:r>
              <a:rPr lang="en-US" altLang="en-US" b="1" baseline="0" dirty="0" smtClean="0"/>
              <a:t> rising about 3.1% a year in dollar amounts. Moreover, the average new car loan originated by a finance company is nearly $30,000, an increase of more than $5,000 from 10 years earlier.</a:t>
            </a:r>
            <a:endParaRPr lang="en-US" altLang="en-US" b="1" dirty="0" smtClean="0"/>
          </a:p>
        </p:txBody>
      </p:sp>
      <p:sp>
        <p:nvSpPr>
          <p:cNvPr id="573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6376BD8-E8ED-4DFF-843F-BBB0F9DE06A3}" type="slidenum">
              <a:rPr lang="en-US" altLang="en-US" smtClean="0">
                <a:latin typeface="Arial" panose="020B0604020202020204" pitchFamily="34" charset="0"/>
              </a:rPr>
              <a:pPr/>
              <a:t>29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92024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044A2A3-EEF2-4BB5-AE19-593F95978877}" type="slidenum">
              <a:rPr lang="en-US" altLang="en-US" smtClean="0">
                <a:latin typeface="Arial" panose="020B0604020202020204" pitchFamily="34" charset="0"/>
              </a:rPr>
              <a:pPr/>
              <a:t>3</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dirty="0" smtClean="0"/>
              <a:t>A few comments</a:t>
            </a:r>
            <a:r>
              <a:rPr lang="en-US" altLang="en-US" b="1" baseline="0" dirty="0" smtClean="0"/>
              <a:t> on the role money, credit and debt have played in human history might be useful.</a:t>
            </a:r>
            <a:endParaRPr lang="en-US" altLang="en-US" b="1" dirty="0" smtClean="0"/>
          </a:p>
        </p:txBody>
      </p:sp>
    </p:spTree>
    <p:extLst>
      <p:ext uri="{BB962C8B-B14F-4D97-AF65-F5344CB8AC3E}">
        <p14:creationId xmlns:p14="http://schemas.microsoft.com/office/powerpoint/2010/main" val="662298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b="1" dirty="0" smtClean="0"/>
              <a:t>Around 2.3% of all automobile loans, or 7 million, are 90 days or more delinquent.</a:t>
            </a:r>
            <a:r>
              <a:rPr lang="en-US" altLang="en-US" b="1" baseline="0" dirty="0" smtClean="0"/>
              <a:t> The share of subprime borrowers to have fallen well behind on car payments during the last three months of 2018 is the highest since 2010.</a:t>
            </a:r>
            <a:endParaRPr lang="en-US" altLang="en-US" b="1" dirty="0" smtClean="0"/>
          </a:p>
        </p:txBody>
      </p:sp>
      <p:sp>
        <p:nvSpPr>
          <p:cNvPr id="59396"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53992A9-63C9-409C-8549-0FC74EAD050B}" type="slidenum">
              <a:rPr lang="en-US" altLang="en-US" smtClean="0">
                <a:latin typeface="Arial" panose="020B0604020202020204" pitchFamily="34" charset="0"/>
              </a:rPr>
              <a:pPr/>
              <a:t>30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89638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90A7E5EA-7975-4F5C-A267-43D0B91B7788}" type="slidenum">
              <a:rPr lang="en-US" altLang="en-US" sz="1200">
                <a:latin typeface="Arial" panose="020B0604020202020204" pitchFamily="34" charset="0"/>
              </a:rPr>
              <a:pPr algn="r" eaLnBrk="1" hangingPunct="1"/>
              <a:t>31</a:t>
            </a:fld>
            <a:endParaRPr lang="en-US" altLang="en-US" sz="1200">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smtClean="0"/>
              <a:t>The number of loans made to persons with credit scores below 620 increased by 150% over the last six years. Between 1.7 and 1.8 million vehicles were repossessed in 2017. For borrowers who had no choice but to obtain financing from a subprime lender, the loan balance is not forgiven upon repossession of the vehicle. Lenders frequently file a lawsuit to garnish payments from the person’s wages.</a:t>
            </a:r>
          </a:p>
          <a:p>
            <a:pPr eaLnBrk="1" hangingPunct="1"/>
            <a:r>
              <a:rPr lang="en-US" altLang="en-US" b="1" smtClean="0"/>
              <a:t> </a:t>
            </a:r>
          </a:p>
        </p:txBody>
      </p:sp>
    </p:spTree>
    <p:extLst>
      <p:ext uri="{BB962C8B-B14F-4D97-AF65-F5344CB8AC3E}">
        <p14:creationId xmlns:p14="http://schemas.microsoft.com/office/powerpoint/2010/main" val="2845189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392D93A-9325-471D-8934-8871C1821B0A}" type="slidenum">
              <a:rPr lang="en-US" altLang="en-US" sz="1200">
                <a:latin typeface="Arial" panose="020B0604020202020204" pitchFamily="34" charset="0"/>
              </a:rPr>
              <a:pPr algn="r" eaLnBrk="1" hangingPunct="1"/>
              <a:t>32</a:t>
            </a:fld>
            <a:endParaRPr lang="en-US" altLang="en-US" sz="120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smtClean="0"/>
              <a:t>There is yet one additional part of the credit market that involves automobiles. A study released in May of 2016 by the Consumer Financial Protection Bureau reported that individuals who put their cars up as collateral for short-term emergency loans are being charged with interest rates as high as 300 percent. One out of every five of these loans results in the borrower’s automobile being repossessed. </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1472375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86A11608-9A0C-4529-8112-17F75F0E9D88}" type="slidenum">
              <a:rPr lang="en-US" altLang="en-US" sz="1200">
                <a:latin typeface="Arial" panose="020B0604020202020204" pitchFamily="34" charset="0"/>
              </a:rPr>
              <a:pPr algn="r" eaLnBrk="1" hangingPunct="1"/>
              <a:t>33</a:t>
            </a:fld>
            <a:endParaRPr lang="en-US" altLang="en-US" sz="1200">
              <a:latin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dirty="0" smtClean="0"/>
              <a:t>Total student loan debt is now over $1.56 trillion, owed by some 44.7 million persons, with an average debt of $29,800</a:t>
            </a:r>
            <a:r>
              <a:rPr lang="en-US" altLang="en-US" b="1" baseline="0" dirty="0" smtClean="0"/>
              <a:t> those students who graduated in 2018. Student loans have seen almost 157 percent in cumulative growth over the last 11 years. </a:t>
            </a:r>
            <a:endParaRPr lang="en-US" altLang="en-US" b="1" dirty="0" smtClean="0"/>
          </a:p>
        </p:txBody>
      </p:sp>
    </p:spTree>
    <p:extLst>
      <p:ext uri="{BB962C8B-B14F-4D97-AF65-F5344CB8AC3E}">
        <p14:creationId xmlns:p14="http://schemas.microsoft.com/office/powerpoint/2010/main" val="344780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A5C2B61-D7ED-4B63-9C87-C523B7EC9958}"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spcBef>
                <a:spcPct val="0"/>
              </a:spcBef>
            </a:pPr>
            <a:r>
              <a:rPr lang="en-US" sz="1200" b="1" i="0" kern="1200" dirty="0" smtClean="0">
                <a:solidFill>
                  <a:schemeClr val="tx1"/>
                </a:solidFill>
                <a:effectLst/>
                <a:latin typeface="Arial" panose="020B0604020202020204" pitchFamily="34" charset="0"/>
                <a:ea typeface="+mn-ea"/>
                <a:cs typeface="+mn-cs"/>
              </a:rPr>
              <a:t>Student loan debt currently has the highest 90+ day delinquency rate of all household debt. More than 1 in 10 borrowers is at least 90 days delinquent, according to Bloomberg Global Data.. Student loan delinquency rates remain within a percentage point of their all-time high in 2012.</a:t>
            </a:r>
            <a:endParaRPr lang="en-US" altLang="en-US" b="1" dirty="0" smtClean="0"/>
          </a:p>
        </p:txBody>
      </p:sp>
    </p:spTree>
    <p:extLst>
      <p:ext uri="{BB962C8B-B14F-4D97-AF65-F5344CB8AC3E}">
        <p14:creationId xmlns:p14="http://schemas.microsoft.com/office/powerpoint/2010/main" val="3742785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A5C2B61-D7ED-4B63-9C87-C523B7EC9958}"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spcBef>
                <a:spcPct val="0"/>
              </a:spcBef>
            </a:pPr>
            <a:r>
              <a:rPr lang="en-US" altLang="en-US" b="1" dirty="0" smtClean="0"/>
              <a:t>This chart is based on 2013</a:t>
            </a:r>
            <a:r>
              <a:rPr lang="en-US" altLang="en-US" b="1" baseline="0" dirty="0" smtClean="0"/>
              <a:t> data. </a:t>
            </a:r>
            <a:r>
              <a:rPr lang="en-US" altLang="en-US" b="1" dirty="0" smtClean="0"/>
              <a:t>A Brookings Institution report released in January of 2018 showed that over half (some 52%)</a:t>
            </a:r>
            <a:r>
              <a:rPr lang="en-US" altLang="en-US" b="1" baseline="0" dirty="0" smtClean="0"/>
              <a:t> of students who attended a for-profit college in 2003 defaulted on their student loans after 12 years. The rate of default is four times greater than for students who attended community colleges. </a:t>
            </a:r>
            <a:endParaRPr lang="en-US" altLang="en-US" b="1" dirty="0" smtClean="0"/>
          </a:p>
        </p:txBody>
      </p:sp>
    </p:spTree>
    <p:extLst>
      <p:ext uri="{BB962C8B-B14F-4D97-AF65-F5344CB8AC3E}">
        <p14:creationId xmlns:p14="http://schemas.microsoft.com/office/powerpoint/2010/main" val="3407164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1F45069A-7D6C-4952-AF30-7BDC3FA6DA9C}" type="slidenum">
              <a:rPr lang="en-US" altLang="en-US" sz="1200">
                <a:latin typeface="Arial" panose="020B0604020202020204" pitchFamily="34" charset="0"/>
              </a:rPr>
              <a:pPr algn="r" eaLnBrk="1" hangingPunct="1"/>
              <a:t>36</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dirty="0" smtClean="0"/>
              <a:t>This</a:t>
            </a:r>
            <a:r>
              <a:rPr lang="en-US" altLang="en-US" b="1" baseline="0" dirty="0" smtClean="0"/>
              <a:t> chart, compiled by US News &amp; World Report, shows that the annual tuition to an</a:t>
            </a:r>
            <a:r>
              <a:rPr lang="en-US" altLang="en-US" b="1" dirty="0" smtClean="0"/>
              <a:t> in-state public college for the 2017-2018 academic year averaged over</a:t>
            </a:r>
            <a:r>
              <a:rPr lang="en-US" altLang="en-US" b="1" baseline="0" dirty="0" smtClean="0"/>
              <a:t> $10,000.</a:t>
            </a:r>
            <a:r>
              <a:rPr lang="en-US" altLang="en-US" b="1" dirty="0" smtClean="0"/>
              <a:t> The tuition cost to attend a private college is nearly $43,000. An additional $10,000 to $11,500 is spent on housing and meals. And, as has been widely reported, many students do not have enough money left over for food.</a:t>
            </a:r>
          </a:p>
          <a:p>
            <a:pPr eaLnBrk="1" hangingPunct="1"/>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1213893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AE8FC59-5D7D-4009-8CE6-461C05DC6EAE}" type="slidenum">
              <a:rPr lang="en-US" altLang="en-US" smtClean="0">
                <a:latin typeface="Arial" panose="020B0604020202020204" pitchFamily="34" charset="0"/>
              </a:rPr>
              <a:pPr/>
              <a:t>37</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smtClean="0"/>
              <a:t>A study by the nonprofit Complete College America released at the end of 2014 reported that only one in five full-time students earns a bachelor’s degree in four years. Nationwide, only 50 of more than 580 public four-year institutions graduate a majority of students on time. At community colleges the percentage who earn an associate degree within two years is just 5 percent. Among those who enter college, 1.7 million students begin taking remediation courses; of this group, only one in 10 students ever graduates.</a:t>
            </a:r>
          </a:p>
        </p:txBody>
      </p:sp>
    </p:spTree>
    <p:extLst>
      <p:ext uri="{BB962C8B-B14F-4D97-AF65-F5344CB8AC3E}">
        <p14:creationId xmlns:p14="http://schemas.microsoft.com/office/powerpoint/2010/main" val="1868471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AE8FC59-5D7D-4009-8CE6-461C05DC6EAE}" type="slidenum">
              <a:rPr lang="en-US" altLang="en-US" smtClean="0">
                <a:latin typeface="Arial" panose="020B0604020202020204" pitchFamily="34" charset="0"/>
              </a:rPr>
              <a:pPr/>
              <a:t>38</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There are corollary cost contributors, primarily, students taking longer than the presumed amount of time specifically, 4 years to complete an undergraduate degree. Students, take unnecessary, non-degree-related classes</a:t>
            </a:r>
            <a:r>
              <a:rPr lang="en-US" sz="1200" b="1" i="0" kern="1200" baseline="0" dirty="0" smtClean="0">
                <a:solidFill>
                  <a:schemeClr val="tx1"/>
                </a:solidFill>
                <a:effectLst/>
                <a:latin typeface="Arial" panose="020B0604020202020204" pitchFamily="34" charset="0"/>
                <a:ea typeface="+mn-ea"/>
                <a:cs typeface="+mn-cs"/>
              </a:rPr>
              <a:t> </a:t>
            </a:r>
            <a:r>
              <a:rPr lang="en-US" sz="1200" b="1" i="0" kern="1200" dirty="0" smtClean="0">
                <a:solidFill>
                  <a:schemeClr val="tx1"/>
                </a:solidFill>
                <a:effectLst/>
                <a:latin typeface="Arial" panose="020B0604020202020204" pitchFamily="34" charset="0"/>
                <a:ea typeface="+mn-ea"/>
                <a:cs typeface="+mn-cs"/>
              </a:rPr>
              <a:t>because students want a break from the academic rigor of their majors. Also,</a:t>
            </a:r>
            <a:r>
              <a:rPr lang="en-US" sz="1200" b="1" i="0" kern="1200" baseline="0" dirty="0" smtClean="0">
                <a:solidFill>
                  <a:schemeClr val="tx1"/>
                </a:solidFill>
                <a:effectLst/>
                <a:latin typeface="Arial" panose="020B0604020202020204" pitchFamily="34" charset="0"/>
                <a:ea typeface="+mn-ea"/>
                <a:cs typeface="+mn-cs"/>
              </a:rPr>
              <a:t> fully 60% of s</a:t>
            </a:r>
            <a:r>
              <a:rPr lang="en-US" sz="1200" b="1" i="0" kern="1200" dirty="0" smtClean="0">
                <a:solidFill>
                  <a:schemeClr val="tx1"/>
                </a:solidFill>
                <a:effectLst/>
                <a:latin typeface="Arial" panose="020B0604020202020204" pitchFamily="34" charset="0"/>
                <a:ea typeface="+mn-ea"/>
                <a:cs typeface="+mn-cs"/>
              </a:rPr>
              <a:t>tudents transfer from one college to another</a:t>
            </a:r>
            <a:r>
              <a:rPr lang="en-US" sz="1200" b="1" i="0" kern="1200" baseline="0" dirty="0" smtClean="0">
                <a:solidFill>
                  <a:schemeClr val="tx1"/>
                </a:solidFill>
                <a:effectLst/>
                <a:latin typeface="Arial" panose="020B0604020202020204" pitchFamily="34" charset="0"/>
                <a:ea typeface="+mn-ea"/>
                <a:cs typeface="+mn-cs"/>
              </a:rPr>
              <a:t> and lose</a:t>
            </a:r>
            <a:r>
              <a:rPr lang="en-US" sz="1200" b="1" i="0" kern="1200" dirty="0" smtClean="0">
                <a:solidFill>
                  <a:schemeClr val="tx1"/>
                </a:solidFill>
                <a:effectLst/>
                <a:latin typeface="Arial" panose="020B0604020202020204" pitchFamily="34" charset="0"/>
                <a:ea typeface="+mn-ea"/>
                <a:cs typeface="+mn-cs"/>
              </a:rPr>
              <a:t> credits toward graduation. Students frequently</a:t>
            </a:r>
            <a:r>
              <a:rPr lang="en-US" sz="1200" b="1" i="0" kern="1200" baseline="0" dirty="0" smtClean="0">
                <a:solidFill>
                  <a:schemeClr val="tx1"/>
                </a:solidFill>
                <a:effectLst/>
                <a:latin typeface="Arial" panose="020B0604020202020204" pitchFamily="34" charset="0"/>
                <a:ea typeface="+mn-ea"/>
                <a:cs typeface="+mn-cs"/>
              </a:rPr>
              <a:t> </a:t>
            </a:r>
            <a:r>
              <a:rPr lang="en-US" sz="1200" b="1" i="0" kern="1200" dirty="0" smtClean="0">
                <a:solidFill>
                  <a:schemeClr val="tx1"/>
                </a:solidFill>
                <a:effectLst/>
                <a:latin typeface="Arial" panose="020B0604020202020204" pitchFamily="34" charset="0"/>
                <a:ea typeface="+mn-ea"/>
                <a:cs typeface="+mn-cs"/>
              </a:rPr>
              <a:t>need a class that is either full or otherwise unavailable. That may leave them short of credit hours sufficient for scholarship and grant requirements. Therefore, students take classes they do not need simply to generate a credit-hour load for financial aid purposes. Finally, all of those are directly related to students entering college without a clear direction as to purposes and outcomes. </a:t>
            </a:r>
            <a:endParaRPr lang="en-US" altLang="en-US" b="1" dirty="0" smtClean="0"/>
          </a:p>
        </p:txBody>
      </p:sp>
    </p:spTree>
    <p:extLst>
      <p:ext uri="{BB962C8B-B14F-4D97-AF65-F5344CB8AC3E}">
        <p14:creationId xmlns:p14="http://schemas.microsoft.com/office/powerpoint/2010/main" val="2230764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1F6BD493-F657-4BE4-A117-63D7FCFEA24F}" type="slidenum">
              <a:rPr lang="en-US" altLang="en-US" sz="1200">
                <a:latin typeface="Arial" panose="020B0604020202020204" pitchFamily="34" charset="0"/>
              </a:rPr>
              <a:pPr algn="r" eaLnBrk="1" hangingPunct="1"/>
              <a:t>39</a:t>
            </a:fld>
            <a:endParaRPr lang="en-US" altLang="en-US" sz="1200">
              <a:latin typeface="Arial" panose="020B060402020202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dirty="0" smtClean="0"/>
              <a:t>A 2017 report issued by the Consumer Financial Protection</a:t>
            </a:r>
            <a:r>
              <a:rPr lang="en-US" altLang="en-US" b="1" baseline="0" dirty="0" smtClean="0"/>
              <a:t> Bureau that the number of people age 60 and over with outstanding student loan debt quadrupled from 2005 to 2015, increasing from about 700,000 to 2.8 million. This group increased during this period from 2.7% to 6.4% of the total number of student loan borrowers.</a:t>
            </a:r>
            <a:endParaRPr lang="en-US" altLang="en-US" b="1" dirty="0" smtClean="0"/>
          </a:p>
          <a:p>
            <a:pPr eaLnBrk="1" hangingPunct="1"/>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150327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7044A2A3-EEF2-4BB5-AE19-593F95978877}" type="slidenum">
              <a:rPr lang="en-US" altLang="en-US" smtClean="0">
                <a:latin typeface="Arial" panose="020B0604020202020204" pitchFamily="34" charset="0"/>
              </a:rPr>
              <a:pPr/>
              <a:t>4</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dirty="0" smtClean="0"/>
              <a:t>The Crusades turned the Mediterranean into a vast trading area dependent on the use of gold and silver coinage and credit, bringing about the end of Feudalism and its self-contained economies. As</a:t>
            </a:r>
            <a:r>
              <a:rPr lang="en-US" altLang="en-US" b="1" baseline="0" dirty="0" smtClean="0"/>
              <a:t> peasant farmers were charged money rents and taxes instead of a large portion of crops harvested, land also became a commodity to be bought, sold and mortgaged. Debt became a constant feature of expanding commercial and civic relationships. For centuries, the banking families of the Mediterranean states provided the credit to fuel economic expansion and wars over territory and natural resources.</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1788518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1F6BD493-F657-4BE4-A117-63D7FCFEA24F}" type="slidenum">
              <a:rPr lang="en-US" altLang="en-US" sz="1200">
                <a:latin typeface="Arial" panose="020B0604020202020204" pitchFamily="34" charset="0"/>
              </a:rPr>
              <a:pPr algn="r" eaLnBrk="1" hangingPunct="1"/>
              <a:t>40</a:t>
            </a:fld>
            <a:endParaRPr lang="en-US" altLang="en-US" sz="1200">
              <a:latin typeface="Arial" panose="020B060402020202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dirty="0" smtClean="0"/>
              <a:t>A large number of older adults have returned to school to obtain new skills or add to their existing credentials. Others have co-signed for loans made to their college-age children. The Federal Reserve Bank study released in 2015 indicated that borrowers over the age of 60 have the highest rate of delinquency. Nearly 40 percent of federal student loan borrowers over age 65 are in default. About 67,300 borrowers over age 60 had their benefits garnished below the poverty line in 2015, according to the General Accounting Office</a:t>
            </a:r>
            <a:r>
              <a:rPr lang="en-US" altLang="en-US" b="1" dirty="0" smtClean="0"/>
              <a:t>. </a:t>
            </a:r>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3219408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1F6BD493-F657-4BE4-A117-63D7FCFEA24F}" type="slidenum">
              <a:rPr lang="en-US" altLang="en-US" sz="1200">
                <a:latin typeface="Arial" panose="020B0604020202020204" pitchFamily="34" charset="0"/>
              </a:rPr>
              <a:pPr algn="r" eaLnBrk="1" hangingPunct="1"/>
              <a:t>41</a:t>
            </a:fld>
            <a:endParaRPr lang="en-US" altLang="en-US" sz="1200">
              <a:latin typeface="Arial" panose="020B060402020202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A Lending Tree study of users aged 65-70 across the U.S.</a:t>
            </a:r>
            <a:r>
              <a:rPr lang="en-US" sz="1200" b="1" i="0" kern="1200" baseline="0" dirty="0" smtClean="0">
                <a:solidFill>
                  <a:schemeClr val="tx1"/>
                </a:solidFill>
                <a:effectLst/>
                <a:latin typeface="Arial" panose="020B0604020202020204" pitchFamily="34" charset="0"/>
                <a:ea typeface="+mn-ea"/>
                <a:cs typeface="+mn-cs"/>
              </a:rPr>
              <a:t> found that the </a:t>
            </a:r>
            <a:r>
              <a:rPr lang="en-US" sz="1200" b="1" i="0" kern="1200" dirty="0" smtClean="0">
                <a:solidFill>
                  <a:schemeClr val="tx1"/>
                </a:solidFill>
                <a:effectLst/>
                <a:latin typeface="Arial" panose="020B0604020202020204" pitchFamily="34" charset="0"/>
                <a:ea typeface="+mn-ea"/>
                <a:cs typeface="+mn-cs"/>
              </a:rPr>
              <a:t>average median non-mortgage debt is $20,643. What kind of debt? It's mostly auto loans (37.9%) and credit card balances (35.9%), with some student (13.2%) and personal loans (12.9%) in the mix. </a:t>
            </a:r>
            <a:r>
              <a:rPr lang="en-US" sz="1200" b="1" i="0" kern="1200" dirty="0" smtClean="0">
                <a:solidFill>
                  <a:schemeClr val="tx1"/>
                </a:solidFill>
                <a:effectLst/>
                <a:latin typeface="Arial" panose="020B0604020202020204" pitchFamily="34" charset="0"/>
                <a:ea typeface="+mn-ea"/>
                <a:cs typeface="+mn-cs"/>
              </a:rPr>
              <a:t>Thus, </a:t>
            </a:r>
            <a:r>
              <a:rPr lang="en-US" sz="1200" b="1" i="0" kern="1200" dirty="0" smtClean="0">
                <a:solidFill>
                  <a:schemeClr val="tx1"/>
                </a:solidFill>
                <a:effectLst/>
                <a:latin typeface="Arial" panose="020B0604020202020204" pitchFamily="34" charset="0"/>
                <a:ea typeface="+mn-ea"/>
                <a:cs typeface="+mn-cs"/>
              </a:rPr>
              <a:t>more than 1 in 8 dollars of debt was for student loans, which was even more than the balance owed for personal loans!</a:t>
            </a:r>
          </a:p>
          <a:p>
            <a:pPr eaLnBrk="1" hangingPunct="1"/>
            <a:endParaRPr lang="en-US" altLang="en-US" b="1" dirty="0" smtClean="0"/>
          </a:p>
        </p:txBody>
      </p:sp>
    </p:spTree>
    <p:extLst>
      <p:ext uri="{BB962C8B-B14F-4D97-AF65-F5344CB8AC3E}">
        <p14:creationId xmlns:p14="http://schemas.microsoft.com/office/powerpoint/2010/main" val="2813225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40ABE4A-E7BF-4EEA-8ED2-F9D46290AAFE}" type="slidenum">
              <a:rPr lang="en-US" altLang="en-US" sz="1200">
                <a:latin typeface="Arial" panose="020B0604020202020204" pitchFamily="34" charset="0"/>
              </a:rPr>
              <a:pPr algn="r" eaLnBrk="1" hangingPunct="1"/>
              <a:t>42</a:t>
            </a:fld>
            <a:endParaRPr lang="en-US" altLang="en-US" sz="12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b="1" dirty="0" smtClean="0"/>
              <a:t>Rising property values translate into an estimated $6.3 trillion in equity homeowners 62 and older could utilize to obtain additional income under the Federal government’s Home Equity Conversion Mortgage or HECM program. </a:t>
            </a:r>
          </a:p>
          <a:p>
            <a:pPr eaLnBrk="1" hangingPunct="1"/>
            <a:r>
              <a:rPr lang="en-US" altLang="en-US" b="1" dirty="0" smtClean="0"/>
              <a:t> </a:t>
            </a:r>
          </a:p>
        </p:txBody>
      </p:sp>
    </p:spTree>
    <p:extLst>
      <p:ext uri="{BB962C8B-B14F-4D97-AF65-F5344CB8AC3E}">
        <p14:creationId xmlns:p14="http://schemas.microsoft.com/office/powerpoint/2010/main" val="4251223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5BAD7C1-CEB1-4631-AC6A-F6A4534A509D}" type="slidenum">
              <a:rPr lang="en-US" altLang="en-US" sz="1200">
                <a:latin typeface="Arial" panose="020B0604020202020204" pitchFamily="34" charset="0"/>
              </a:rPr>
              <a:pPr algn="r" eaLnBrk="1" hangingPunct="1"/>
              <a:t>43</a:t>
            </a:fld>
            <a:endParaRPr lang="en-US" altLang="en-US" sz="1200">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b="1" smtClean="0"/>
              <a:t>Analysis in 2016 of the viability of the HECM program by the U.S. Department of Housing and Urban Development indicated the costs of administration made the program economically unviable as structured. Changes were announced taking effect in October of 2017 to lower the amount that can be borrowed to 58 percent of homeowner’s equity.</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924228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40ABE4A-E7BF-4EEA-8ED2-F9D46290AAFE}" type="slidenum">
              <a:rPr lang="en-US" altLang="en-US" sz="1200">
                <a:latin typeface="Arial" panose="020B0604020202020204" pitchFamily="34" charset="0"/>
              </a:rPr>
              <a:pPr algn="r" eaLnBrk="1" hangingPunct="1"/>
              <a:t>44</a:t>
            </a:fld>
            <a:endParaRPr lang="en-US" altLang="en-US" sz="12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b="1" dirty="0" smtClean="0"/>
              <a:t>Program</a:t>
            </a:r>
            <a:r>
              <a:rPr lang="en-US" altLang="en-US" b="1" baseline="0" dirty="0" smtClean="0"/>
              <a:t> changes reduced the attractiveness of the HECM program, resulting in a lower number of applications during the </a:t>
            </a:r>
            <a:r>
              <a:rPr lang="en-US" altLang="en-US" b="1" baseline="0" dirty="0" smtClean="0"/>
              <a:t>program’s 2017-2018 </a:t>
            </a:r>
            <a:r>
              <a:rPr lang="en-US" altLang="en-US" b="1" baseline="0" dirty="0" smtClean="0"/>
              <a:t>fiscal year that began in October and </a:t>
            </a:r>
            <a:r>
              <a:rPr lang="en-US" altLang="en-US" b="1" baseline="0" dirty="0" smtClean="0"/>
              <a:t>ended </a:t>
            </a:r>
            <a:r>
              <a:rPr lang="en-US" altLang="en-US" b="1" baseline="0" dirty="0" smtClean="0"/>
              <a:t>September 30</a:t>
            </a:r>
            <a:r>
              <a:rPr lang="en-US" altLang="en-US" b="1" baseline="30000" dirty="0" smtClean="0"/>
              <a:t>th</a:t>
            </a:r>
            <a:r>
              <a:rPr lang="en-US" altLang="en-US" b="1" baseline="0" dirty="0" smtClean="0"/>
              <a:t>. </a:t>
            </a:r>
            <a:endParaRPr lang="en-US" altLang="en-US" b="1" dirty="0" smtClean="0"/>
          </a:p>
          <a:p>
            <a:pPr eaLnBrk="1" hangingPunct="1"/>
            <a:r>
              <a:rPr lang="en-US" altLang="en-US" b="1" dirty="0" smtClean="0"/>
              <a:t> </a:t>
            </a:r>
          </a:p>
        </p:txBody>
      </p:sp>
    </p:spTree>
    <p:extLst>
      <p:ext uri="{BB962C8B-B14F-4D97-AF65-F5344CB8AC3E}">
        <p14:creationId xmlns:p14="http://schemas.microsoft.com/office/powerpoint/2010/main" val="1251680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7E7C477A-4900-452D-8237-38DC6FB1AA4A}" type="slidenum">
              <a:rPr lang="en-US" altLang="en-US" sz="1200">
                <a:latin typeface="Arial" panose="020B0604020202020204" pitchFamily="34" charset="0"/>
              </a:rPr>
              <a:pPr algn="r" eaLnBrk="1" hangingPunct="1"/>
              <a:t>45</a:t>
            </a:fld>
            <a:endParaRPr lang="en-US" altLang="en-US" sz="1200">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dirty="0" smtClean="0"/>
              <a:t>The Annual Report to Congress released in November</a:t>
            </a:r>
            <a:r>
              <a:rPr lang="en-US" altLang="en-US" b="1" baseline="0" dirty="0" smtClean="0"/>
              <a:t> 2018 by the Federal Housing Administration highlighted several programs with the program, including inflated property appraisals and ineligible occupancy by non-borrowers. </a:t>
            </a:r>
            <a:r>
              <a:rPr lang="en-US" altLang="en-US" b="1" dirty="0" smtClean="0"/>
              <a:t>As </a:t>
            </a:r>
            <a:r>
              <a:rPr lang="en-US" altLang="en-US" b="1" dirty="0" smtClean="0"/>
              <a:t>of September 2017, nearly 90,000 reverse mortgage loans were at least 12 months behind in payment of taxes and insurance and were expected to end in involuntary termination. </a:t>
            </a:r>
            <a:r>
              <a:rPr lang="en-US" altLang="en-US" b="1" dirty="0" smtClean="0"/>
              <a:t>Worst of all, loses</a:t>
            </a:r>
            <a:r>
              <a:rPr lang="en-US" altLang="en-US" b="1" baseline="0" dirty="0" smtClean="0"/>
              <a:t> absorbed by FHA have absorbed about a third of the taxpayer-guaranteed insurance reserves.</a:t>
            </a:r>
            <a:endParaRPr lang="en-US" altLang="en-US" b="1" dirty="0" smtClean="0"/>
          </a:p>
        </p:txBody>
      </p:sp>
    </p:spTree>
    <p:extLst>
      <p:ext uri="{BB962C8B-B14F-4D97-AF65-F5344CB8AC3E}">
        <p14:creationId xmlns:p14="http://schemas.microsoft.com/office/powerpoint/2010/main" val="3166106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642224C0-3282-42B0-8795-2BDA6626E6AE}" type="slidenum">
              <a:rPr lang="en-US" altLang="en-US" sz="1200">
                <a:latin typeface="Arial" panose="020B0604020202020204" pitchFamily="34" charset="0"/>
              </a:rPr>
              <a:pPr algn="r" eaLnBrk="1" hangingPunct="1"/>
              <a:t>46</a:t>
            </a:fld>
            <a:endParaRPr lang="en-US" altLang="en-US" sz="1200">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dirty="0" smtClean="0"/>
              <a:t>The Mortgage Bankers Association, the National Association of Realtors and other groups support a review to look at removing the HECM program from the FHA Mutual Mortgage Insurance Fund. At an October 2017 congressional hearing, Housing and Urban Development Secretary Ben Carson agreed that separating the two mortgage programs would be a "worthy pursuit.“ </a:t>
            </a:r>
            <a:r>
              <a:rPr lang="en-US" altLang="en-US" dirty="0" smtClean="0"/>
              <a:t>[Source: Brian Collins, “Calls intensify to separate reverse mortgages from FHA fund,” National Mortgage News, 22 November, 2017</a:t>
            </a:r>
            <a:r>
              <a:rPr lang="en-US" altLang="en-US" dirty="0" smtClean="0"/>
              <a:t>] </a:t>
            </a:r>
            <a:r>
              <a:rPr lang="en-US" altLang="en-US" b="1" dirty="0" smtClean="0"/>
              <a:t>As of today, the issue is still</a:t>
            </a:r>
            <a:r>
              <a:rPr lang="en-US" altLang="en-US" b="1" baseline="0" dirty="0" smtClean="0"/>
              <a:t> only under discussion.</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735662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9DDD6B4-896D-4C14-8694-F86BF4442A18}" type="slidenum">
              <a:rPr lang="en-US" altLang="en-US" smtClean="0">
                <a:latin typeface="Arial" panose="020B0604020202020204" pitchFamily="34" charset="0"/>
              </a:rPr>
              <a:pPr/>
              <a:t>47</a:t>
            </a:fld>
            <a:endParaRPr lang="en-US" altLang="en-US" smtClean="0">
              <a:latin typeface="Arial" panose="020B0604020202020204"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spcBef>
                <a:spcPct val="0"/>
              </a:spcBef>
            </a:pPr>
            <a:r>
              <a:rPr lang="en-US" altLang="en-US" b="1" dirty="0" smtClean="0"/>
              <a:t>Local and State governments have five means of raising revenue: taxation, fees for services, fines and other penalties, leasing or selling of public lands and other assets to private concerns, and the issuance of bonds. The Federal government has </a:t>
            </a:r>
            <a:r>
              <a:rPr lang="en-US" altLang="en-US" b="1" dirty="0" smtClean="0"/>
              <a:t>these,</a:t>
            </a:r>
            <a:r>
              <a:rPr lang="en-US" altLang="en-US" b="1" baseline="0" dirty="0" smtClean="0"/>
              <a:t> plus, with the cooperation of the Federal Reserve System, the sale of government securities in exchange for newly-created monetary balances</a:t>
            </a:r>
            <a:r>
              <a:rPr lang="en-US" altLang="en-US" b="1" dirty="0" smtClean="0"/>
              <a:t>.</a:t>
            </a:r>
            <a:endParaRPr lang="en-US" altLang="en-US" b="1" dirty="0" smtClean="0"/>
          </a:p>
        </p:txBody>
      </p:sp>
    </p:spTree>
    <p:extLst>
      <p:ext uri="{BB962C8B-B14F-4D97-AF65-F5344CB8AC3E}">
        <p14:creationId xmlns:p14="http://schemas.microsoft.com/office/powerpoint/2010/main" val="3894567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530FBE1-8F4D-4891-9A5B-7DE6948F0CB5}" type="slidenum">
              <a:rPr lang="en-US" altLang="en-US" smtClean="0">
                <a:latin typeface="Arial" panose="020B0604020202020204" pitchFamily="34" charset="0"/>
              </a:rPr>
              <a:pPr/>
              <a:t>48</a:t>
            </a:fld>
            <a:endParaRPr lang="en-US" altLang="en-US" smtClean="0">
              <a:latin typeface="Arial" panose="020B060402020202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spcBef>
                <a:spcPct val="0"/>
              </a:spcBef>
            </a:pPr>
            <a:r>
              <a:rPr lang="en-US" altLang="en-US" b="1" dirty="0" smtClean="0"/>
              <a:t>The </a:t>
            </a:r>
            <a:r>
              <a:rPr lang="en-US" altLang="en-US" b="1" dirty="0" smtClean="0"/>
              <a:t>longer-term ramifications of continuously </a:t>
            </a:r>
            <a:r>
              <a:rPr lang="en-US" altLang="en-US" b="1" dirty="0" smtClean="0"/>
              <a:t>funding </a:t>
            </a:r>
            <a:r>
              <a:rPr lang="en-US" altLang="en-US" b="1" dirty="0" smtClean="0"/>
              <a:t>public debt in this manner are of great concern to some, of almost no concern to others.</a:t>
            </a:r>
          </a:p>
        </p:txBody>
      </p:sp>
    </p:spTree>
    <p:extLst>
      <p:ext uri="{BB962C8B-B14F-4D97-AF65-F5344CB8AC3E}">
        <p14:creationId xmlns:p14="http://schemas.microsoft.com/office/powerpoint/2010/main" val="2469459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093C6FB-8365-457D-B8FF-8533358FFE31}" type="slidenum">
              <a:rPr lang="en-US" altLang="en-US" smtClean="0">
                <a:latin typeface="Arial" panose="020B0604020202020204" pitchFamily="34" charset="0"/>
              </a:rPr>
              <a:pPr/>
              <a:t>49</a:t>
            </a:fld>
            <a:endParaRPr lang="en-US" altLang="en-US" smtClean="0">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dirty="0" smtClean="0"/>
              <a:t>The national debt has now surpassed the $</a:t>
            </a:r>
            <a:r>
              <a:rPr lang="en-US" altLang="en-US" b="1" dirty="0" smtClean="0"/>
              <a:t>22 </a:t>
            </a:r>
            <a:r>
              <a:rPr lang="en-US" altLang="en-US" b="1" dirty="0" smtClean="0"/>
              <a:t>trillion mark and continues to climb. </a:t>
            </a:r>
            <a:r>
              <a:rPr lang="en-US" altLang="en-US" b="1" dirty="0" smtClean="0"/>
              <a:t>Economists engage in endless debate over the debt’s threat to the U.S. economy.</a:t>
            </a:r>
          </a:p>
        </p:txBody>
      </p:sp>
    </p:spTree>
    <p:extLst>
      <p:ext uri="{BB962C8B-B14F-4D97-AF65-F5344CB8AC3E}">
        <p14:creationId xmlns:p14="http://schemas.microsoft.com/office/powerpoint/2010/main" val="59054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E4DF1D1-0244-4FA6-804D-11CCF92C9858}" type="slidenum">
              <a:rPr lang="en-US" altLang="en-US" smtClean="0">
                <a:latin typeface="Arial" panose="020B0604020202020204" pitchFamily="34" charset="0"/>
              </a:rPr>
              <a:pPr/>
              <a:t>5</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altLang="en-US" b="1" dirty="0" smtClean="0"/>
              <a:t>The next great leap forward in the world’s global economic structure was the establishment of the Bank of Amsterdam as a deposit bank, its “receipt money” circulating throughout Europe and beyond. The Bank</a:t>
            </a:r>
            <a:r>
              <a:rPr lang="en-US" altLang="en-US" b="1" baseline="0" dirty="0" smtClean="0"/>
              <a:t> held the coinage of its depositors, as full reserves for the paper receipts issued. For a time, this model of full reserve banking stimulated a remarkable expansion of commerce between merchants in different countries.</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388512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DF1F625-9CFD-4051-8EE4-7A58F18814DA}" type="slidenum">
              <a:rPr lang="en-US" altLang="en-US" smtClean="0">
                <a:latin typeface="Arial" panose="020B0604020202020204" pitchFamily="34" charset="0"/>
              </a:rPr>
              <a:pPr/>
              <a:t>50</a:t>
            </a:fld>
            <a:endParaRPr lang="en-US" altLang="en-US" smtClean="0">
              <a:latin typeface="Arial" panose="020B060402020202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dirty="0" smtClean="0"/>
              <a:t>Debt as a share of GDP rose steeply during and after the 2008 financial crisis. Since 2013 it has equaled or exceeded GDP</a:t>
            </a:r>
            <a:r>
              <a:rPr lang="en-US" altLang="en-US" b="1" dirty="0" smtClean="0"/>
              <a:t>. At the end of 2018, debt</a:t>
            </a:r>
            <a:r>
              <a:rPr lang="en-US" altLang="en-US" b="1" baseline="0" dirty="0" smtClean="0"/>
              <a:t> had risen to 104.1% of GDP.</a:t>
            </a:r>
            <a:endParaRPr lang="en-US" altLang="en-US" b="1" dirty="0" smtClean="0"/>
          </a:p>
        </p:txBody>
      </p:sp>
    </p:spTree>
    <p:extLst>
      <p:ext uri="{BB962C8B-B14F-4D97-AF65-F5344CB8AC3E}">
        <p14:creationId xmlns:p14="http://schemas.microsoft.com/office/powerpoint/2010/main" val="1814986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AC708CB-1B01-4F2C-83C7-6665E5C87BF5}" type="slidenum">
              <a:rPr lang="en-US" altLang="en-US" smtClean="0">
                <a:latin typeface="Arial" panose="020B0604020202020204" pitchFamily="34" charset="0"/>
              </a:rPr>
              <a:pPr/>
              <a:t>51</a:t>
            </a:fld>
            <a:endParaRPr lang="en-US" altLang="en-US" smtClean="0">
              <a:latin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dirty="0" smtClean="0"/>
              <a:t>Since the early 1980s, the federal government has borrowed and spent, somehow expecting that a lowering of marginal tax rates on high income individuals,</a:t>
            </a:r>
            <a:r>
              <a:rPr lang="en-US" altLang="en-US" b="1" baseline="0" dirty="0" smtClean="0"/>
              <a:t> </a:t>
            </a:r>
            <a:r>
              <a:rPr lang="en-US" altLang="en-US" b="1" dirty="0" smtClean="0"/>
              <a:t>on business profits and on gains from the sale of financial and other assets would generate enough revenue to balance the federal budget and eventually pay down at least some of the national debt. This has not been the case. There is no plan to stabilize let alone gradually pay down the debt.</a:t>
            </a:r>
          </a:p>
        </p:txBody>
      </p:sp>
    </p:spTree>
    <p:extLst>
      <p:ext uri="{BB962C8B-B14F-4D97-AF65-F5344CB8AC3E}">
        <p14:creationId xmlns:p14="http://schemas.microsoft.com/office/powerpoint/2010/main" val="3173741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3444A85-CD78-430D-8CF1-2FF47EB3A6A6}" type="slidenum">
              <a:rPr lang="en-US" altLang="en-US" smtClean="0">
                <a:latin typeface="Arial" panose="020B0604020202020204" pitchFamily="34" charset="0"/>
              </a:rPr>
              <a:pPr/>
              <a:t>52</a:t>
            </a:fld>
            <a:endParaRPr lang="en-US" altLang="en-US" smtClean="0">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dirty="0" smtClean="0"/>
              <a:t>A real concern almost no one is talking about is whether the Federal government will be able to raise sufficient revenue from taxation to pay the interest, that is, to service the debt, even if interest rates do not increase. </a:t>
            </a:r>
          </a:p>
        </p:txBody>
      </p:sp>
    </p:spTree>
    <p:extLst>
      <p:ext uri="{BB962C8B-B14F-4D97-AF65-F5344CB8AC3E}">
        <p14:creationId xmlns:p14="http://schemas.microsoft.com/office/powerpoint/2010/main" val="3254510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3444A85-CD78-430D-8CF1-2FF47EB3A6A6}" type="slidenum">
              <a:rPr lang="en-US" altLang="en-US" smtClean="0">
                <a:latin typeface="Arial" panose="020B0604020202020204" pitchFamily="34" charset="0"/>
              </a:rPr>
              <a:pPr/>
              <a:t>53</a:t>
            </a:fld>
            <a:endParaRPr lang="en-US" altLang="en-US" smtClean="0">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dirty="0" smtClean="0"/>
              <a:t>If the interest costs on government debt do continue to increase in an effort to halt inflation, the debate over tax increases will have to be renewed, perhaps after a change in parties with a majority in the U.S. Congress and in the Office of the President. It is likely that a political solution will impose new taxes on consumption rather than shifting the burden of taxation to unearned rents as some of us argue is the necessary approach.</a:t>
            </a:r>
          </a:p>
        </p:txBody>
      </p:sp>
    </p:spTree>
    <p:extLst>
      <p:ext uri="{BB962C8B-B14F-4D97-AF65-F5344CB8AC3E}">
        <p14:creationId xmlns:p14="http://schemas.microsoft.com/office/powerpoint/2010/main" val="2727337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1F6025C-2955-49B1-92A4-A431A6EC07FB}" type="slidenum">
              <a:rPr lang="en-US" altLang="en-US" smtClean="0">
                <a:latin typeface="Arial" panose="020B0604020202020204" pitchFamily="34" charset="0"/>
              </a:rPr>
              <a:pPr/>
              <a:t>54</a:t>
            </a:fld>
            <a:endParaRPr lang="en-US" altLang="en-US" smtClean="0">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dirty="0" smtClean="0"/>
              <a:t>An analysis by the Congressional Budget Office forecasts that over the next decade more than 14% of all revenue the government is projected to collect will be sucked up by interest payments. This will be higher than total Medicaid spending, will be equal to half of Social Security benefits paid out, and nearly equal to total defense spending.</a:t>
            </a:r>
          </a:p>
          <a:p>
            <a:pPr eaLnBrk="1" hangingPunct="1"/>
            <a:endParaRPr lang="en-US" altLang="en-US" b="1" dirty="0" smtClean="0"/>
          </a:p>
          <a:p>
            <a:pPr eaLnBrk="1" hangingPunct="1">
              <a:buFontTx/>
              <a:buChar char="•"/>
            </a:pP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489500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2B5BE47-9D51-4591-B806-26536235DD46}" type="slidenum">
              <a:rPr lang="en-US" altLang="en-US" smtClean="0">
                <a:latin typeface="Arial" panose="020B0604020202020204" pitchFamily="34" charset="0"/>
              </a:rPr>
              <a:pPr/>
              <a:t>55</a:t>
            </a:fld>
            <a:endParaRPr lang="en-US" altLang="en-US" smtClean="0">
              <a:latin typeface="Arial" panose="020B060402020202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dirty="0" smtClean="0"/>
              <a:t>A 2016 analysis of the U.S. economy by the International Monetary Fund </a:t>
            </a:r>
            <a:r>
              <a:rPr lang="en-US" altLang="en-US" b="1" dirty="0" smtClean="0"/>
              <a:t>urged </a:t>
            </a:r>
            <a:r>
              <a:rPr lang="en-US" altLang="en-US" b="1" dirty="0" smtClean="0"/>
              <a:t>U.S. lawmakers to take steps to generate a revenue surplus and gradually bring down the federal debt. The IMF economists </a:t>
            </a:r>
            <a:r>
              <a:rPr lang="en-US" altLang="en-US" b="1" dirty="0" smtClean="0"/>
              <a:t>wrote</a:t>
            </a:r>
            <a:r>
              <a:rPr lang="en-US" altLang="en-US" b="1" dirty="0" smtClean="0"/>
              <a:t>:</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363483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FBD26EA-80A5-4309-9032-92AFCA7A4A55}" type="slidenum">
              <a:rPr lang="en-US" altLang="en-US" smtClean="0">
                <a:latin typeface="Arial" panose="020B0604020202020204" pitchFamily="34" charset="0"/>
              </a:rPr>
              <a:pPr/>
              <a:t>56</a:t>
            </a:fld>
            <a:endParaRPr lang="en-US" altLang="en-US" smtClean="0">
              <a:latin typeface="Arial" panose="020B060402020202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dirty="0" smtClean="0"/>
              <a:t>“Near-term fiscal and monetary policies have been well-calibrated to the prevailing economic circumstances but demographic trends and rising interest rates will lead to larger fiscal imbalances over the medium-term. This will cause the federal debt to begin rising </a:t>
            </a:r>
            <a:r>
              <a:rPr lang="en-US" altLang="en-US" b="1" dirty="0" smtClean="0"/>
              <a:t>in 2019 </a:t>
            </a:r>
            <a:r>
              <a:rPr lang="en-US" altLang="en-US" b="1" dirty="0" smtClean="0"/>
              <a:t>and exceed 80 percent of GDP by 2022. Regrettably, the U.S. continues to lack a detailed medium-term fiscal consolidation plan to prevent this renewed rise in the public debt.” </a:t>
            </a:r>
            <a:r>
              <a:rPr lang="en-US" altLang="en-US" dirty="0" smtClean="0"/>
              <a:t>[Source: 2016 Article IV Consultation with the United States of America: Concluding Statement of the IMF Mission; June 22, 2016</a:t>
            </a:r>
            <a:r>
              <a:rPr lang="en-US" altLang="en-US" dirty="0" smtClean="0"/>
              <a:t>] </a:t>
            </a:r>
            <a:r>
              <a:rPr lang="en-US" altLang="en-US" b="1" dirty="0" smtClean="0"/>
              <a:t>Of course,</a:t>
            </a:r>
            <a:r>
              <a:rPr lang="en-US" altLang="en-US" b="1" baseline="0" dirty="0" smtClean="0"/>
              <a:t> the IMF analysis turned out to be too conservative, as the level of debt is now well above GDP.</a:t>
            </a:r>
            <a:endParaRPr lang="en-US" altLang="en-US" b="1" dirty="0" smtClean="0"/>
          </a:p>
        </p:txBody>
      </p:sp>
    </p:spTree>
    <p:extLst>
      <p:ext uri="{BB962C8B-B14F-4D97-AF65-F5344CB8AC3E}">
        <p14:creationId xmlns:p14="http://schemas.microsoft.com/office/powerpoint/2010/main" val="1945457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3D93D42-DD4D-4C9C-9F88-098CCEF2B53F}" type="slidenum">
              <a:rPr lang="en-US" altLang="en-US" smtClean="0">
                <a:latin typeface="Arial" panose="020B0604020202020204" pitchFamily="34" charset="0"/>
              </a:rPr>
              <a:pPr/>
              <a:t>57</a:t>
            </a:fld>
            <a:endParaRPr lang="en-US" altLang="en-US" smtClean="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spcBef>
                <a:spcPct val="0"/>
              </a:spcBef>
            </a:pPr>
            <a:r>
              <a:rPr lang="en-US" altLang="en-US" b="1" dirty="0" smtClean="0"/>
              <a:t>The United States</a:t>
            </a:r>
            <a:r>
              <a:rPr lang="en-US" altLang="en-US" b="1" baseline="0" dirty="0" smtClean="0"/>
              <a:t> is in need of a real program of comprehensive tax reform, once and for all finally beginning to collect unearned rents from the many natural assets generating rent. As for the federal government debt, one part of the solution would be to adopt fully amortizing bonds as the means of refunding maturing debt. These bonds would pay to bondholders both interest and principal so that when the bond matures the principal is fully repaid. </a:t>
            </a:r>
            <a:endParaRPr lang="en-US" altLang="en-US" b="1" dirty="0" smtClean="0"/>
          </a:p>
        </p:txBody>
      </p:sp>
    </p:spTree>
    <p:extLst>
      <p:ext uri="{BB962C8B-B14F-4D97-AF65-F5344CB8AC3E}">
        <p14:creationId xmlns:p14="http://schemas.microsoft.com/office/powerpoint/2010/main" val="35492199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3D93D42-DD4D-4C9C-9F88-098CCEF2B53F}" type="slidenum">
              <a:rPr lang="en-US" altLang="en-US" smtClean="0">
                <a:latin typeface="Arial" panose="020B0604020202020204" pitchFamily="34" charset="0"/>
              </a:rPr>
              <a:pPr/>
              <a:t>58</a:t>
            </a:fld>
            <a:endParaRPr lang="en-US" altLang="en-US" smtClean="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spcBef>
                <a:spcPct val="0"/>
              </a:spcBef>
            </a:pPr>
            <a:r>
              <a:rPr lang="en-US" altLang="en-US" b="1" dirty="0" smtClean="0"/>
              <a:t>Another worrying segment of the economy is the health care costs we are incurring. We will</a:t>
            </a:r>
            <a:r>
              <a:rPr lang="en-US" altLang="en-US" b="1" baseline="0" dirty="0" smtClean="0"/>
              <a:t> next look at the state of the nation’s health </a:t>
            </a:r>
            <a:r>
              <a:rPr lang="en-US" altLang="en-US" b="1" baseline="0" smtClean="0"/>
              <a:t>care system.</a:t>
            </a:r>
          </a:p>
          <a:p>
            <a:pPr eaLnBrk="1" hangingPunct="1">
              <a:spcBef>
                <a:spcPct val="0"/>
              </a:spcBef>
            </a:pPr>
            <a:endParaRPr lang="en-US" altLang="en-US" b="1" smtClean="0"/>
          </a:p>
        </p:txBody>
      </p:sp>
    </p:spTree>
    <p:extLst>
      <p:ext uri="{BB962C8B-B14F-4D97-AF65-F5344CB8AC3E}">
        <p14:creationId xmlns:p14="http://schemas.microsoft.com/office/powerpoint/2010/main" val="16980300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pPr eaLnBrk="1" hangingPunct="1"/>
            <a:endParaRPr lang="en-US" altLang="en-US" b="1" smtClean="0"/>
          </a:p>
        </p:txBody>
      </p:sp>
      <p:sp>
        <p:nvSpPr>
          <p:cNvPr id="106500"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5D88D15-E188-4860-A6C9-935A4DBD80B0}" type="slidenum">
              <a:rPr lang="en-US" altLang="en-US" smtClean="0">
                <a:latin typeface="Arial" panose="020B0604020202020204" pitchFamily="34" charset="0"/>
              </a:rPr>
              <a:pPr/>
              <a:t>59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88229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AFA055F-C1EF-4E77-BF9A-E265F6D9643A}" type="slidenum">
              <a:rPr lang="en-US" altLang="en-US" smtClean="0">
                <a:latin typeface="Arial" panose="020B0604020202020204" pitchFamily="34" charset="0"/>
              </a:rPr>
              <a:pPr/>
              <a:t>6</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smtClean="0"/>
              <a:t>Today’s global economy functions mainly on the use of digital monetary transfers. Central bank notes are issued independent of any reserves of gold or silver coins or bullion. The paper currency we hold or the balances we own in banks are essentially promises to pay nothing in particular. The exchange value of currency changes from day to day. </a:t>
            </a:r>
          </a:p>
        </p:txBody>
      </p:sp>
    </p:spTree>
    <p:extLst>
      <p:ext uri="{BB962C8B-B14F-4D97-AF65-F5344CB8AC3E}">
        <p14:creationId xmlns:p14="http://schemas.microsoft.com/office/powerpoint/2010/main" val="273940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5A5720E-B96A-4867-B9E4-DA6BFA71F84B}" type="slidenum">
              <a:rPr lang="en-US" altLang="en-US" smtClean="0">
                <a:latin typeface="Arial" panose="020B0604020202020204" pitchFamily="34" charset="0"/>
              </a:rPr>
              <a:pPr/>
              <a:t>7</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spcBef>
                <a:spcPct val="0"/>
              </a:spcBef>
            </a:pPr>
            <a:r>
              <a:rPr lang="en-US" altLang="en-US" b="1" smtClean="0"/>
              <a:t>Only a small portion of our population possesses sufficient financial assets to do without credit to make major purchases, although the use of credit cards in lieu of cash is a common practice even for those who pay off the balance each month. More than half of credit card holders do so.</a:t>
            </a:r>
          </a:p>
        </p:txBody>
      </p:sp>
    </p:spTree>
    <p:extLst>
      <p:ext uri="{BB962C8B-B14F-4D97-AF65-F5344CB8AC3E}">
        <p14:creationId xmlns:p14="http://schemas.microsoft.com/office/powerpoint/2010/main" val="3532301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F40F7D9-0275-4BBB-95CB-E8E151FEC46E}"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spcBef>
                <a:spcPct val="0"/>
              </a:spcBef>
            </a:pPr>
            <a:r>
              <a:rPr lang="en-US" altLang="en-US" b="1" smtClean="0"/>
              <a:t>Whether for business-to-business exchanges or business-to-consumer commerce, risk must be properly assessed and priced, or things do go quite wrong. </a:t>
            </a:r>
          </a:p>
        </p:txBody>
      </p:sp>
    </p:spTree>
    <p:extLst>
      <p:ext uri="{BB962C8B-B14F-4D97-AF65-F5344CB8AC3E}">
        <p14:creationId xmlns:p14="http://schemas.microsoft.com/office/powerpoint/2010/main" val="258490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D571A71-E9E2-4337-9E91-341954679A34}"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Credit card debt is thought to be the No. 1 reason individuals cannot put money aside as savings. Total outstanding revolving debt, which is chiefly made up of credit card balances reached</a:t>
            </a:r>
            <a:r>
              <a:rPr lang="en-US" altLang="en-US" b="1" baseline="0" dirty="0" smtClean="0"/>
              <a:t> </a:t>
            </a:r>
            <a:r>
              <a:rPr lang="en-US" altLang="en-US" b="1" dirty="0" smtClean="0"/>
              <a:t>$1.3</a:t>
            </a:r>
            <a:r>
              <a:rPr lang="en-US" altLang="en-US" b="1" baseline="0" dirty="0" smtClean="0"/>
              <a:t> </a:t>
            </a:r>
            <a:r>
              <a:rPr lang="en-US" altLang="en-US" b="1" dirty="0" smtClean="0"/>
              <a:t>trillion In December</a:t>
            </a:r>
            <a:r>
              <a:rPr lang="en-US" altLang="en-US" b="1" baseline="0" dirty="0" smtClean="0"/>
              <a:t> of 2018. Total outstanding consumer debt has now hit $3.9 trillion.</a:t>
            </a:r>
            <a:r>
              <a:rPr lang="en-US" altLang="en-US" b="1" dirty="0" smtClean="0"/>
              <a:t> </a:t>
            </a:r>
            <a:endParaRPr lang="en-US" altLang="en-US" dirty="0" smtClean="0"/>
          </a:p>
        </p:txBody>
      </p:sp>
    </p:spTree>
    <p:extLst>
      <p:ext uri="{BB962C8B-B14F-4D97-AF65-F5344CB8AC3E}">
        <p14:creationId xmlns:p14="http://schemas.microsoft.com/office/powerpoint/2010/main" val="222892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11C91DA-F059-46FC-A0FC-F0BC82291AC1}" type="slidenum">
              <a:rPr lang="en-US" altLang="en-US"/>
              <a:pPr>
                <a:defRPr/>
              </a:pPr>
              <a:t>‹#›</a:t>
            </a:fld>
            <a:endParaRPr lang="en-US" altLang="en-US"/>
          </a:p>
        </p:txBody>
      </p:sp>
    </p:spTree>
    <p:extLst>
      <p:ext uri="{BB962C8B-B14F-4D97-AF65-F5344CB8AC3E}">
        <p14:creationId xmlns:p14="http://schemas.microsoft.com/office/powerpoint/2010/main" val="27998267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5E5A26-030A-4DD2-9D3C-F29BA8FF5119}" type="slidenum">
              <a:rPr lang="en-US" altLang="en-US"/>
              <a:pPr>
                <a:defRPr/>
              </a:pPr>
              <a:t>‹#›</a:t>
            </a:fld>
            <a:endParaRPr lang="en-US" altLang="en-US"/>
          </a:p>
        </p:txBody>
      </p:sp>
    </p:spTree>
    <p:extLst>
      <p:ext uri="{BB962C8B-B14F-4D97-AF65-F5344CB8AC3E}">
        <p14:creationId xmlns:p14="http://schemas.microsoft.com/office/powerpoint/2010/main" val="34365000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444B689-CDF4-4A8E-8F87-A0933F88C532}" type="slidenum">
              <a:rPr lang="en-US" altLang="en-US"/>
              <a:pPr>
                <a:defRPr/>
              </a:pPr>
              <a:t>‹#›</a:t>
            </a:fld>
            <a:endParaRPr lang="en-US" altLang="en-US"/>
          </a:p>
        </p:txBody>
      </p:sp>
    </p:spTree>
    <p:extLst>
      <p:ext uri="{BB962C8B-B14F-4D97-AF65-F5344CB8AC3E}">
        <p14:creationId xmlns:p14="http://schemas.microsoft.com/office/powerpoint/2010/main" val="14663547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82CC3CB-E792-4DF2-9D85-D2DB7A632B02}" type="slidenum">
              <a:rPr lang="en-US" altLang="en-US"/>
              <a:pPr>
                <a:defRPr/>
              </a:pPr>
              <a:t>‹#›</a:t>
            </a:fld>
            <a:endParaRPr lang="en-US" altLang="en-US"/>
          </a:p>
        </p:txBody>
      </p:sp>
    </p:spTree>
    <p:extLst>
      <p:ext uri="{BB962C8B-B14F-4D97-AF65-F5344CB8AC3E}">
        <p14:creationId xmlns:p14="http://schemas.microsoft.com/office/powerpoint/2010/main" val="25693344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7BA3A6D-880D-4587-AB18-96D4AB6E42FF}" type="slidenum">
              <a:rPr lang="en-US" altLang="en-US"/>
              <a:pPr>
                <a:defRPr/>
              </a:pPr>
              <a:t>‹#›</a:t>
            </a:fld>
            <a:endParaRPr lang="en-US" altLang="en-US"/>
          </a:p>
        </p:txBody>
      </p:sp>
    </p:spTree>
    <p:extLst>
      <p:ext uri="{BB962C8B-B14F-4D97-AF65-F5344CB8AC3E}">
        <p14:creationId xmlns:p14="http://schemas.microsoft.com/office/powerpoint/2010/main" val="10393626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C7CF8FF-864C-43DA-9D62-AD5380B56CFF}" type="slidenum">
              <a:rPr lang="en-US" altLang="en-US"/>
              <a:pPr>
                <a:defRPr/>
              </a:pPr>
              <a:t>‹#›</a:t>
            </a:fld>
            <a:endParaRPr lang="en-US" altLang="en-US"/>
          </a:p>
        </p:txBody>
      </p:sp>
    </p:spTree>
    <p:extLst>
      <p:ext uri="{BB962C8B-B14F-4D97-AF65-F5344CB8AC3E}">
        <p14:creationId xmlns:p14="http://schemas.microsoft.com/office/powerpoint/2010/main" val="5883534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9F61EC8-D0D2-4FA3-A12A-414E53FC3612}" type="slidenum">
              <a:rPr lang="en-US" altLang="en-US"/>
              <a:pPr>
                <a:defRPr/>
              </a:pPr>
              <a:t>‹#›</a:t>
            </a:fld>
            <a:endParaRPr lang="en-US" altLang="en-US"/>
          </a:p>
        </p:txBody>
      </p:sp>
    </p:spTree>
    <p:extLst>
      <p:ext uri="{BB962C8B-B14F-4D97-AF65-F5344CB8AC3E}">
        <p14:creationId xmlns:p14="http://schemas.microsoft.com/office/powerpoint/2010/main" val="1601057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80FF3BF-1C5C-4BAC-801A-3FBFC02B9C36}" type="slidenum">
              <a:rPr lang="en-US" altLang="en-US"/>
              <a:pPr>
                <a:defRPr/>
              </a:pPr>
              <a:t>‹#›</a:t>
            </a:fld>
            <a:endParaRPr lang="en-US" altLang="en-US"/>
          </a:p>
        </p:txBody>
      </p:sp>
    </p:spTree>
    <p:extLst>
      <p:ext uri="{BB962C8B-B14F-4D97-AF65-F5344CB8AC3E}">
        <p14:creationId xmlns:p14="http://schemas.microsoft.com/office/powerpoint/2010/main" val="1984880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DA5BA85-AF95-4BE4-AEC7-0FE0685ED64B}" type="slidenum">
              <a:rPr lang="en-US" altLang="en-US"/>
              <a:pPr>
                <a:defRPr/>
              </a:pPr>
              <a:t>‹#›</a:t>
            </a:fld>
            <a:endParaRPr lang="en-US" altLang="en-US"/>
          </a:p>
        </p:txBody>
      </p:sp>
    </p:spTree>
    <p:extLst>
      <p:ext uri="{BB962C8B-B14F-4D97-AF65-F5344CB8AC3E}">
        <p14:creationId xmlns:p14="http://schemas.microsoft.com/office/powerpoint/2010/main" val="19539883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7E1E6D5-CC16-4ACD-B612-AFC903C973E6}" type="slidenum">
              <a:rPr lang="en-US" altLang="en-US"/>
              <a:pPr>
                <a:defRPr/>
              </a:pPr>
              <a:t>‹#›</a:t>
            </a:fld>
            <a:endParaRPr lang="en-US" altLang="en-US"/>
          </a:p>
        </p:txBody>
      </p:sp>
    </p:spTree>
    <p:extLst>
      <p:ext uri="{BB962C8B-B14F-4D97-AF65-F5344CB8AC3E}">
        <p14:creationId xmlns:p14="http://schemas.microsoft.com/office/powerpoint/2010/main" val="3579727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7CC329-1024-41E8-B69B-978D7ABA8D18}" type="slidenum">
              <a:rPr lang="en-US" altLang="en-US"/>
              <a:pPr>
                <a:defRPr/>
              </a:pPr>
              <a:t>‹#›</a:t>
            </a:fld>
            <a:endParaRPr lang="en-US" altLang="en-US"/>
          </a:p>
        </p:txBody>
      </p:sp>
    </p:spTree>
    <p:extLst>
      <p:ext uri="{BB962C8B-B14F-4D97-AF65-F5344CB8AC3E}">
        <p14:creationId xmlns:p14="http://schemas.microsoft.com/office/powerpoint/2010/main" val="256545210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A9DA629-D206-4C3A-A86D-533DECAB4AB2}" type="slidenum">
              <a:rPr lang="en-US" altLang="en-US"/>
              <a:pPr>
                <a:defRPr/>
              </a:pPr>
              <a:t>‹#›</a:t>
            </a:fld>
            <a:endParaRPr lang="en-US" altLang="en-US"/>
          </a:p>
        </p:txBody>
      </p:sp>
    </p:spTree>
    <p:extLst>
      <p:ext uri="{BB962C8B-B14F-4D97-AF65-F5344CB8AC3E}">
        <p14:creationId xmlns:p14="http://schemas.microsoft.com/office/powerpoint/2010/main" val="217581119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00907FCC-B0E6-46DF-9A9B-DE5C89E5A0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bin"/><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p:cNvSpPr txBox="1">
            <a:spLocks noChangeArrowheads="1"/>
          </p:cNvSpPr>
          <p:nvPr/>
        </p:nvSpPr>
        <p:spPr bwMode="auto">
          <a:xfrm>
            <a:off x="1905000" y="5321582"/>
            <a:ext cx="53912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latin typeface="Rockwell" pitchFamily="18" charset="0"/>
              </a:rPr>
              <a:t>The State of the United States</a:t>
            </a:r>
          </a:p>
          <a:p>
            <a:pPr algn="ctr">
              <a:spcBef>
                <a:spcPct val="0"/>
              </a:spcBef>
              <a:buFontTx/>
              <a:buNone/>
            </a:pPr>
            <a:r>
              <a:rPr lang="en-US" altLang="en-US" b="1" dirty="0">
                <a:latin typeface="Rockwell" pitchFamily="18" charset="0"/>
              </a:rPr>
              <a:t>ECONOMY and </a:t>
            </a:r>
            <a:r>
              <a:rPr lang="en-US" altLang="en-US" b="1" dirty="0" smtClean="0">
                <a:latin typeface="Rockwell" pitchFamily="18" charset="0"/>
              </a:rPr>
              <a:t>SOCIETY</a:t>
            </a:r>
          </a:p>
          <a:p>
            <a:pPr algn="ctr">
              <a:spcBef>
                <a:spcPct val="0"/>
              </a:spcBef>
              <a:buFontTx/>
              <a:buNone/>
            </a:pPr>
            <a:r>
              <a:rPr lang="en-US" altLang="en-US" b="1" dirty="0" smtClean="0">
                <a:latin typeface="Rockwell" pitchFamily="18" charset="0"/>
              </a:rPr>
              <a:t>Part 10 </a:t>
            </a:r>
            <a:endParaRPr lang="en-US" altLang="en-US" b="1" dirty="0">
              <a:latin typeface="Rockwell" pitchFamily="18" charset="0"/>
            </a:endParaRPr>
          </a:p>
        </p:txBody>
      </p:sp>
      <p:pic>
        <p:nvPicPr>
          <p:cNvPr id="4" name="Picture 3"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 name="Picture 2" descr="Image result for average credit card debt in u.s.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467600" cy="4967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1507" name="Picture 5" descr="Image result for Experian study of credit card 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74676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555" name="Picture 5" descr="Image result for credit card 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15657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 name="Picture 2" descr="Image result for why to people become delinquent on credit card 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756285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y to people become delinquent on credit card deb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362326"/>
            <a:ext cx="756285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139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real estate clo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8771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mortg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4422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63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s. mortgage debt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81909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ebt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524000"/>
            <a:ext cx="1066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797656">
            <a:off x="4038600" y="4038600"/>
            <a:ext cx="2417650" cy="584775"/>
          </a:xfrm>
          <a:prstGeom prst="rect">
            <a:avLst/>
          </a:prstGeom>
          <a:noFill/>
        </p:spPr>
        <p:txBody>
          <a:bodyPr wrap="none" rtlCol="0">
            <a:spAutoFit/>
          </a:bodyPr>
          <a:lstStyle/>
          <a:p>
            <a:r>
              <a:rPr lang="en-US" sz="3200" b="1" dirty="0" smtClean="0">
                <a:solidFill>
                  <a:schemeClr val="bg1"/>
                </a:solidFill>
              </a:rPr>
              <a:t>$10.8 trillion</a:t>
            </a:r>
            <a:endParaRPr lang="en-US" sz="3200" b="1" dirty="0">
              <a:solidFill>
                <a:schemeClr val="bg1"/>
              </a:solidFill>
            </a:endParaRPr>
          </a:p>
        </p:txBody>
      </p:sp>
    </p:spTree>
    <p:extLst>
      <p:ext uri="{BB962C8B-B14F-4D97-AF65-F5344CB8AC3E}">
        <p14:creationId xmlns:p14="http://schemas.microsoft.com/office/powerpoint/2010/main" val="37513494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2018 mortgage loan volu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0"/>
            <a:ext cx="6629400" cy="348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8764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oreclosure rates in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410450" cy="422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3050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90 Day Delinquency 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807" y="1524000"/>
            <a:ext cx="6422843"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7523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333229" y="5562600"/>
            <a:ext cx="6096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latin typeface="Rockwell" pitchFamily="18" charset="0"/>
              </a:rPr>
              <a:t>Death by Debt Strangulation?</a:t>
            </a:r>
          </a:p>
        </p:txBody>
      </p:sp>
      <p:pic>
        <p:nvPicPr>
          <p:cNvPr id="4" name="Picture 3"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debt free homeow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700216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rst time homebu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660525"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BA Multifamily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91515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316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cre.org/wp-content/uploads/2018/11/Figure-3-Commercial-and-Multifamily-Mortg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648575"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Commercial_Market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mmercial and industrial loans, all commercial banks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6924261" cy="3619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olf ric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2633830" cy="430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706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5029200" y="1905000"/>
            <a:ext cx="3429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Rockwell" pitchFamily="18" charset="0"/>
              </a:rPr>
              <a:t>“Over the past five decades, each time commercial and industrial loan balances at US banks shrank or stalled as companies cut back or as banks tightened their lending standards in reaction to the economy they found themselves in, a recession was either already in progress or would start soon. There has been no exception since the 1960s.”</a:t>
            </a:r>
          </a:p>
        </p:txBody>
      </p:sp>
      <p:pic>
        <p:nvPicPr>
          <p:cNvPr id="48131" name="Picture 2" descr="wolf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83593"/>
            <a:ext cx="3657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Image result for automobile sales in u.s. 2017 new cars vs used 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261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www.zerohedge.com/sites/default/files/images/user230519/imageroot/2017/05/29/2017.05.29%20-%20Au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59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istory of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1520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0764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delinquencies on subprime auto loan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4981575" cy="5034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 result for auto reposses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7041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9184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student-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udent loan defaults by type of institution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7010400" cy="452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1488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udent loan defaults with for-profit colle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64529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3337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ost of a four-year college education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410450" cy="4942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8611" name="Picture 7" descr="http://completecollege.org/wp-content/uploads/2014/12/4-year-myth-bor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52600"/>
            <a:ext cx="23955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descr="http://www.usnews.com/dims4/USNEWS/f4b422a/2147483647/resize/970x/quality/85/?url=%2Fcmsmedia%2F6a%2F8d%2Fcb64f1e142878269c303f613c398%2F141201-college1-graph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2133600"/>
            <a:ext cx="56578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8" name="Picture 4" descr="http://www.succeedwhereitcounts.com/files/E86AED17-4949-4351-A181-B9A1FCE1BA9E/0E7C8CEC-E1B2-4E25-B69C-2C8C696E0E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52587"/>
            <a:ext cx="59436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594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age result for number of persons who owe student loan debt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239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2691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older adults in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16" y="1008755"/>
            <a:ext cx="2934378" cy="22496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lder adults in colle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570" y="3258445"/>
            <a:ext cx="297934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older adults in colle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9617" y="3258445"/>
            <a:ext cx="2837954" cy="2246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older adults in colle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7315" y="939970"/>
            <a:ext cx="3149600" cy="231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7723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ung Seniors Have High Non-Mortgage 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409954"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8701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age result for reverse mortg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6000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age result for HUD study of HE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162925"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74025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age result for reverse mortg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09600"/>
            <a:ext cx="2952750" cy="140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HECM volume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64770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0271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everse mortgage defaults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477000" cy="421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ngressional hearing on housing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620000" cy="504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age result for public 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235825"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1"/>
          <p:cNvSpPr txBox="1">
            <a:spLocks noChangeArrowheads="1"/>
          </p:cNvSpPr>
          <p:nvPr/>
        </p:nvSpPr>
        <p:spPr bwMode="auto">
          <a:xfrm>
            <a:off x="1447800" y="533400"/>
            <a:ext cx="4060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0" b="1">
                <a:latin typeface="Rockwell" pitchFamily="18" charset="0"/>
              </a:rPr>
              <a:t>PUBLIC</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6263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00" name="Picture 4" descr="A pedestrian passes the National Debt Clock on West 43rd Street in New York, U.S., on Friday, Jan. 11,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7081102" cy="3981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6680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7283" name="Picture 4" descr="http://assets.pewresearch.org/wp-content/uploads/sites/12/2017/08/16125921/FT_17.08.01_debt_total_42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0600"/>
            <a:ext cx="43815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8967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1139" name="Picture 3" descr="rogueblack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ANd9GcTh7gn9oOBIIoqh9MDGUYtEFNLup4UbuX8KStjUDcVH_v7Yiv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371600"/>
            <a:ext cx="3381375"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3187" name="Picture 12" descr="ANd9GcQJJUtN7wvq5tDujYWbuFv0KJEbmpbZjNLKjian95Yx1xsHYNq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13"/>
          <p:cNvSpPr txBox="1">
            <a:spLocks noChangeArrowheads="1"/>
          </p:cNvSpPr>
          <p:nvPr/>
        </p:nvSpPr>
        <p:spPr bwMode="auto">
          <a:xfrm rot="1742066">
            <a:off x="5638800" y="5410200"/>
            <a:ext cx="19637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rPr>
              <a:t>$20 trillion</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3188" name="Text Box 13"/>
          <p:cNvSpPr txBox="1">
            <a:spLocks noChangeArrowheads="1"/>
          </p:cNvSpPr>
          <p:nvPr/>
        </p:nvSpPr>
        <p:spPr bwMode="auto">
          <a:xfrm rot="1742066">
            <a:off x="5638800" y="5410200"/>
            <a:ext cx="19637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rPr>
              <a:t>$20 trillion</a:t>
            </a:r>
          </a:p>
        </p:txBody>
      </p:sp>
      <p:pic>
        <p:nvPicPr>
          <p:cNvPr id="5122" name="Picture 2" descr="Image result for servicing the national d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96083"/>
            <a:ext cx="67056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3086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5235" name="Picture 6" descr="26-million-dollars-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1" name="Text Box 13"/>
          <p:cNvSpPr txBox="1">
            <a:spLocks noChangeArrowheads="1"/>
          </p:cNvSpPr>
          <p:nvPr/>
        </p:nvSpPr>
        <p:spPr bwMode="auto">
          <a:xfrm rot="1742066">
            <a:off x="5638800" y="5410200"/>
            <a:ext cx="19637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rPr>
              <a:t>$20 trillion</a:t>
            </a:r>
          </a:p>
        </p:txBody>
      </p:sp>
      <p:pic>
        <p:nvPicPr>
          <p:cNvPr id="99332" name="Picture 2" descr="http://www.moneyweb.co.za/wp-content/uploads/2015/02/m1204236-555x370.jpg?c1ab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1379" name="Rectangle 1"/>
          <p:cNvSpPr>
            <a:spLocks noChangeArrowheads="1"/>
          </p:cNvSpPr>
          <p:nvPr/>
        </p:nvSpPr>
        <p:spPr bwMode="auto">
          <a:xfrm>
            <a:off x="838200" y="1219200"/>
            <a:ext cx="42672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latin typeface="Rockwell" pitchFamily="18" charset="0"/>
              </a:rPr>
              <a:t>“Near-term fiscal and monetary policies have been well-calibrated to the prevailing economic circumstances but demographic trends and rising interest rates will lead to larger fiscal imbalances over the medium-term. This will cause the federal debt to begin rising in 2019 and exceed 80 percent of GDP by 2022. Regrettably, the U.S. continues to lack a detailed medium-term fiscal consolidation plan to prevent this renewed rise in the public debt.”</a:t>
            </a:r>
          </a:p>
          <a:p>
            <a:pPr eaLnBrk="1" hangingPunct="1">
              <a:spcBef>
                <a:spcPct val="0"/>
              </a:spcBef>
              <a:buFontTx/>
              <a:buNone/>
            </a:pPr>
            <a:endParaRPr lang="en-US" altLang="en-US" sz="2400" b="1" dirty="0">
              <a:latin typeface="Rockwell" pitchFamily="18" charset="0"/>
            </a:endParaRPr>
          </a:p>
        </p:txBody>
      </p:sp>
      <p:pic>
        <p:nvPicPr>
          <p:cNvPr id="101380" name="Picture 2" descr="http://www.moneyweb.co.za/wp-content/uploads/2015/02/m1204236-555x370.jpg?c1ab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ully amortizing bo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830289"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3962400"/>
            <a:ext cx="4162934" cy="523220"/>
          </a:xfrm>
          <a:prstGeom prst="rect">
            <a:avLst/>
          </a:prstGeom>
          <a:noFill/>
        </p:spPr>
        <p:txBody>
          <a:bodyPr wrap="none" rtlCol="0">
            <a:spAutoFit/>
          </a:bodyPr>
          <a:lstStyle/>
          <a:p>
            <a:r>
              <a:rPr lang="en-US" sz="2800" b="1" dirty="0" smtClean="0">
                <a:latin typeface="Arial Black" panose="020B0A04020102020204" pitchFamily="34" charset="0"/>
              </a:rPr>
              <a:t>FULLY AMORTIZING</a:t>
            </a:r>
            <a:endParaRPr lang="en-US" sz="2800" b="1" dirty="0">
              <a:latin typeface="Arial Black" panose="020B0A04020102020204" pitchFamily="34" charset="0"/>
            </a:endParaRPr>
          </a:p>
        </p:txBody>
      </p:sp>
    </p:spTree>
    <p:extLst>
      <p:ext uri="{BB962C8B-B14F-4D97-AF65-F5344CB8AC3E}">
        <p14:creationId xmlns:p14="http://schemas.microsoft.com/office/powerpoint/2010/main" val="5779926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Image result for health care s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4612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096533" y="5562600"/>
            <a:ext cx="2569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latin typeface="Rockwell" pitchFamily="18" charset="0"/>
              </a:rPr>
              <a:t>End Part </a:t>
            </a:r>
            <a:r>
              <a:rPr lang="en-US" altLang="en-US" sz="3600" b="1" dirty="0" smtClean="0">
                <a:latin typeface="Rockwell" pitchFamily="18" charset="0"/>
              </a:rPr>
              <a:t>10</a:t>
            </a:r>
            <a:endParaRPr lang="en-US" altLang="en-US" sz="3600" b="1" dirty="0">
              <a:latin typeface="Rockwell" pitchFamily="18" charset="0"/>
            </a:endParaRPr>
          </a:p>
        </p:txBody>
      </p:sp>
      <p:pic>
        <p:nvPicPr>
          <p:cNvPr id="4" name="Picture 3"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6962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76400"/>
            <a:ext cx="34163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4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7411" name="Picture 5" descr="Image result for credit card debt delinquency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57338"/>
            <a:ext cx="51816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6765</TotalTime>
  <Words>3828</Words>
  <Application>Microsoft Office PowerPoint</Application>
  <PresentationFormat>On-screen Show (4:3)</PresentationFormat>
  <Paragraphs>158</Paragraphs>
  <Slides>59</Slides>
  <Notes>59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Arial Black</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 Dodson</dc:creator>
  <cp:lastModifiedBy>Owner</cp:lastModifiedBy>
  <cp:revision>283</cp:revision>
  <dcterms:created xsi:type="dcterms:W3CDTF">2010-08-28T01:18:10Z</dcterms:created>
  <dcterms:modified xsi:type="dcterms:W3CDTF">2019-02-20T01:26:41Z</dcterms:modified>
</cp:coreProperties>
</file>