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656" r:id="rId2"/>
    <p:sldId id="657" r:id="rId3"/>
    <p:sldId id="496" r:id="rId4"/>
    <p:sldId id="678" r:id="rId5"/>
    <p:sldId id="659" r:id="rId6"/>
    <p:sldId id="696" r:id="rId7"/>
    <p:sldId id="689" r:id="rId8"/>
    <p:sldId id="660" r:id="rId9"/>
    <p:sldId id="698" r:id="rId10"/>
    <p:sldId id="699" r:id="rId11"/>
    <p:sldId id="700" r:id="rId12"/>
    <p:sldId id="701" r:id="rId13"/>
    <p:sldId id="702" r:id="rId14"/>
    <p:sldId id="697" r:id="rId15"/>
    <p:sldId id="679" r:id="rId16"/>
    <p:sldId id="661" r:id="rId17"/>
    <p:sldId id="704" r:id="rId18"/>
    <p:sldId id="669" r:id="rId19"/>
    <p:sldId id="670" r:id="rId20"/>
    <p:sldId id="683" r:id="rId21"/>
    <p:sldId id="654" r:id="rId22"/>
    <p:sldId id="694" r:id="rId23"/>
    <p:sldId id="695" r:id="rId24"/>
    <p:sldId id="706" r:id="rId25"/>
    <p:sldId id="674" r:id="rId26"/>
    <p:sldId id="707" r:id="rId27"/>
    <p:sldId id="685" r:id="rId28"/>
    <p:sldId id="691" r:id="rId29"/>
    <p:sldId id="445" r:id="rId30"/>
    <p:sldId id="705" r:id="rId31"/>
    <p:sldId id="664" r:id="rId32"/>
    <p:sldId id="686" r:id="rId33"/>
    <p:sldId id="708" r:id="rId34"/>
    <p:sldId id="709" r:id="rId35"/>
    <p:sldId id="710" r:id="rId36"/>
    <p:sldId id="663" r:id="rId37"/>
    <p:sldId id="687" r:id="rId38"/>
    <p:sldId id="711" r:id="rId39"/>
    <p:sldId id="712" r:id="rId40"/>
    <p:sldId id="713" r:id="rId41"/>
    <p:sldId id="677" r:id="rId42"/>
    <p:sldId id="672"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Rockwell"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itchFamily="18" charset="0"/>
        <a:ea typeface="+mn-ea"/>
        <a:cs typeface="+mn-cs"/>
      </a:defRPr>
    </a:lvl5pPr>
    <a:lvl6pPr marL="2286000" algn="l" defTabSz="914400" rtl="0" eaLnBrk="1" latinLnBrk="0" hangingPunct="1">
      <a:defRPr kern="1200">
        <a:solidFill>
          <a:schemeClr val="tx1"/>
        </a:solidFill>
        <a:latin typeface="Rockwell" pitchFamily="18" charset="0"/>
        <a:ea typeface="+mn-ea"/>
        <a:cs typeface="+mn-cs"/>
      </a:defRPr>
    </a:lvl6pPr>
    <a:lvl7pPr marL="2743200" algn="l" defTabSz="914400" rtl="0" eaLnBrk="1" latinLnBrk="0" hangingPunct="1">
      <a:defRPr kern="1200">
        <a:solidFill>
          <a:schemeClr val="tx1"/>
        </a:solidFill>
        <a:latin typeface="Rockwell" pitchFamily="18" charset="0"/>
        <a:ea typeface="+mn-ea"/>
        <a:cs typeface="+mn-cs"/>
      </a:defRPr>
    </a:lvl7pPr>
    <a:lvl8pPr marL="3200400" algn="l" defTabSz="914400" rtl="0" eaLnBrk="1" latinLnBrk="0" hangingPunct="1">
      <a:defRPr kern="1200">
        <a:solidFill>
          <a:schemeClr val="tx1"/>
        </a:solidFill>
        <a:latin typeface="Rockwell" pitchFamily="18" charset="0"/>
        <a:ea typeface="+mn-ea"/>
        <a:cs typeface="+mn-cs"/>
      </a:defRPr>
    </a:lvl8pPr>
    <a:lvl9pPr marL="3657600" algn="l" defTabSz="914400" rtl="0" eaLnBrk="1" latinLnBrk="0" hangingPunct="1">
      <a:defRPr kern="1200">
        <a:solidFill>
          <a:schemeClr val="tx1"/>
        </a:solidFill>
        <a:latin typeface="Rockwell"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34" autoAdjust="0"/>
    <p:restoredTop sz="74026" autoAdjust="0"/>
  </p:normalViewPr>
  <p:slideViewPr>
    <p:cSldViewPr>
      <p:cViewPr varScale="1">
        <p:scale>
          <a:sx n="95" d="100"/>
          <a:sy n="95" d="100"/>
        </p:scale>
        <p:origin x="99"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9835A83-77BC-400D-A9A2-539920124A63}" type="slidenum">
              <a:rPr lang="en-US" altLang="en-US"/>
              <a:pPr>
                <a:defRPr/>
              </a:pPr>
              <a:t>‹#›</a:t>
            </a:fld>
            <a:endParaRPr lang="en-US" altLang="en-US"/>
          </a:p>
        </p:txBody>
      </p:sp>
    </p:spTree>
    <p:extLst>
      <p:ext uri="{BB962C8B-B14F-4D97-AF65-F5344CB8AC3E}">
        <p14:creationId xmlns:p14="http://schemas.microsoft.com/office/powerpoint/2010/main" val="3264935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6E5E2BA-7146-4842-800C-C6636BB91264}"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55731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10</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“Much of the current debate about inherited wealth in a number of Western countries is informed by the notion that most of today’s top incomes are the product of passive returns on financial capital rather than labor. But in a new National Bureau of Economic Research working paper, four U.S. economists stipulate that much of that income actually comes from the returns on the aptitudes, or human capital, of the working rich; these returns are so great because large human capital is exceedingly rare ...”</a:t>
            </a:r>
            <a:br>
              <a:rPr lang="en-US" sz="1200" b="1" i="0" kern="1200" dirty="0" smtClean="0">
                <a:solidFill>
                  <a:schemeClr val="tx1"/>
                </a:solidFill>
                <a:effectLst/>
                <a:latin typeface="Arial" panose="020B0604020202020204" pitchFamily="34" charset="0"/>
                <a:ea typeface="+mn-ea"/>
                <a:cs typeface="+mn-cs"/>
              </a:rPr>
            </a:br>
            <a:endParaRPr lang="en-US" altLang="en-US" b="1" baseline="0" dirty="0" smtClean="0"/>
          </a:p>
        </p:txBody>
      </p:sp>
    </p:spTree>
    <p:extLst>
      <p:ext uri="{BB962C8B-B14F-4D97-AF65-F5344CB8AC3E}">
        <p14:creationId xmlns:p14="http://schemas.microsoft.com/office/powerpoint/2010/main" val="290491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11</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“In their important 2018, “Distributional National Accounts,” Thomas Piketty, Emmanuel </a:t>
            </a:r>
            <a:r>
              <a:rPr lang="en-US" sz="1200" b="1" i="0" kern="1200" dirty="0" err="1" smtClean="0">
                <a:solidFill>
                  <a:schemeClr val="tx1"/>
                </a:solidFill>
                <a:effectLst/>
                <a:latin typeface="Arial" panose="020B0604020202020204" pitchFamily="34" charset="0"/>
                <a:ea typeface="+mn-ea"/>
                <a:cs typeface="+mn-cs"/>
              </a:rPr>
              <a:t>Saez</a:t>
            </a:r>
            <a:r>
              <a:rPr lang="en-US" sz="1200" b="1" i="0" kern="1200" dirty="0" smtClean="0">
                <a:solidFill>
                  <a:schemeClr val="tx1"/>
                </a:solidFill>
                <a:effectLst/>
                <a:latin typeface="Arial" panose="020B0604020202020204" pitchFamily="34" charset="0"/>
                <a:ea typeface="+mn-ea"/>
                <a:cs typeface="+mn-cs"/>
              </a:rPr>
              <a:t> and Gabriel </a:t>
            </a:r>
            <a:r>
              <a:rPr lang="en-US" sz="1200" b="1" i="0" kern="1200" dirty="0" err="1" smtClean="0">
                <a:solidFill>
                  <a:schemeClr val="tx1"/>
                </a:solidFill>
                <a:effectLst/>
                <a:latin typeface="Arial" panose="020B0604020202020204" pitchFamily="34" charset="0"/>
                <a:ea typeface="+mn-ea"/>
                <a:cs typeface="+mn-cs"/>
              </a:rPr>
              <a:t>Zucman</a:t>
            </a:r>
            <a:r>
              <a:rPr lang="en-US" sz="1200" b="1" i="0" kern="1200" dirty="0" smtClean="0">
                <a:solidFill>
                  <a:schemeClr val="tx1"/>
                </a:solidFill>
                <a:effectLst/>
                <a:latin typeface="Arial" panose="020B0604020202020204" pitchFamily="34" charset="0"/>
                <a:ea typeface="+mn-ea"/>
                <a:cs typeface="+mn-cs"/>
              </a:rPr>
              <a:t> wrote that, </a:t>
            </a:r>
            <a:r>
              <a:rPr lang="en-US" sz="1200" b="1" i="1" kern="1200" dirty="0" smtClean="0">
                <a:solidFill>
                  <a:schemeClr val="tx1"/>
                </a:solidFill>
                <a:effectLst/>
                <a:latin typeface="Arial" panose="020B0604020202020204" pitchFamily="34" charset="0"/>
                <a:ea typeface="+mn-ea"/>
                <a:cs typeface="+mn-cs"/>
              </a:rPr>
              <a:t>in contrast to earlier decades, the increase in income concentration over the past 15 years derives from a boom in the income from equity and bonds at the top</a:t>
            </a:r>
            <a:r>
              <a:rPr lang="en-US" sz="1200" b="1" i="0" kern="1200" dirty="0" smtClean="0">
                <a:solidFill>
                  <a:schemeClr val="tx1"/>
                </a:solidFill>
                <a:effectLst/>
                <a:latin typeface="Arial" panose="020B0604020202020204" pitchFamily="34" charset="0"/>
                <a:ea typeface="+mn-ea"/>
                <a:cs typeface="+mn-cs"/>
              </a:rPr>
              <a:t>. This implies that the top incomes of the 20th century — those of top executives, star performers and professional athletes — grew because the richest received bigger pay for work considered unique. Now the elite grows wealthier simply by virtue of owning assets. The authors say the new state of affairs is manifestly unfair, especially since the assets can be passed by inheritance, creating an idle owner class, somewhat like the old aristocracy, that vacuums up much of societies’ cash.” </a:t>
            </a:r>
            <a:r>
              <a:rPr lang="en-US" sz="1200" b="0" i="0" kern="1200" dirty="0" smtClean="0">
                <a:solidFill>
                  <a:schemeClr val="tx1"/>
                </a:solidFill>
                <a:effectLst/>
                <a:latin typeface="Arial" panose="020B0604020202020204" pitchFamily="34" charset="0"/>
                <a:ea typeface="+mn-ea"/>
                <a:cs typeface="+mn-cs"/>
              </a:rPr>
              <a:t>[Source:</a:t>
            </a:r>
            <a:r>
              <a:rPr lang="en-US" sz="1200" b="0" i="0" kern="1200" baseline="0" dirty="0" smtClean="0">
                <a:solidFill>
                  <a:schemeClr val="tx1"/>
                </a:solidFill>
                <a:effectLst/>
                <a:latin typeface="Arial" panose="020B0604020202020204" pitchFamily="34" charset="0"/>
                <a:ea typeface="+mn-ea"/>
                <a:cs typeface="+mn-cs"/>
              </a:rPr>
              <a:t> Leonid </a:t>
            </a:r>
            <a:r>
              <a:rPr lang="en-US" sz="1200" b="0" i="0" kern="1200" baseline="0" dirty="0" err="1" smtClean="0">
                <a:solidFill>
                  <a:schemeClr val="tx1"/>
                </a:solidFill>
                <a:effectLst/>
                <a:latin typeface="Arial" panose="020B0604020202020204" pitchFamily="34" charset="0"/>
                <a:ea typeface="+mn-ea"/>
                <a:cs typeface="+mn-cs"/>
              </a:rPr>
              <a:t>Bershidsky</a:t>
            </a:r>
            <a:r>
              <a:rPr lang="en-US" sz="1200" b="0" i="0" kern="1200" baseline="0" dirty="0" smtClean="0">
                <a:solidFill>
                  <a:schemeClr val="tx1"/>
                </a:solidFill>
                <a:effectLst/>
                <a:latin typeface="Arial" panose="020B0604020202020204" pitchFamily="34" charset="0"/>
                <a:ea typeface="+mn-ea"/>
                <a:cs typeface="+mn-cs"/>
              </a:rPr>
              <a:t>. “The U.S. Is a Meritocracy. That Doesn’t Mean It’s Fair,” Bloomberg Opinion, 15 January, 2019]</a:t>
            </a:r>
            <a:endParaRPr lang="en-US" altLang="en-US" b="0" baseline="0" dirty="0" smtClean="0"/>
          </a:p>
        </p:txBody>
      </p:sp>
    </p:spTree>
    <p:extLst>
      <p:ext uri="{BB962C8B-B14F-4D97-AF65-F5344CB8AC3E}">
        <p14:creationId xmlns:p14="http://schemas.microsoft.com/office/powerpoint/2010/main" val="1890797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12</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baseline="0" dirty="0" smtClean="0"/>
              <a:t>Reaching a somewhat different conclusion based on the same data, several other researchers argue that about three-quarters of the pass-through business income the biggest U.S. earners receive is, in effect, payment for work or returns from human capital such as expertise, connections and reputation. </a:t>
            </a:r>
            <a:r>
              <a:rPr lang="en-US" altLang="en-US" b="0" baseline="0" dirty="0" smtClean="0"/>
              <a:t>[See: Matthew Smith, Danny </a:t>
            </a:r>
            <a:r>
              <a:rPr lang="en-US" altLang="en-US" b="0" baseline="0" dirty="0" err="1" smtClean="0"/>
              <a:t>Yagan</a:t>
            </a:r>
            <a:r>
              <a:rPr lang="en-US" altLang="en-US" b="0" baseline="0" dirty="0" smtClean="0"/>
              <a:t>, Owen </a:t>
            </a:r>
            <a:r>
              <a:rPr lang="en-US" altLang="en-US" b="0" baseline="0" dirty="0" err="1" smtClean="0"/>
              <a:t>Zidar</a:t>
            </a:r>
            <a:r>
              <a:rPr lang="en-US" altLang="en-US" b="0" baseline="0" dirty="0" smtClean="0"/>
              <a:t> </a:t>
            </a:r>
            <a:r>
              <a:rPr lang="en-US" altLang="en-US" b="0" baseline="0" dirty="0" err="1" smtClean="0"/>
              <a:t>andEric</a:t>
            </a:r>
            <a:r>
              <a:rPr lang="en-US" altLang="en-US" b="0" baseline="0" dirty="0" smtClean="0"/>
              <a:t> Zwick. “Capitalists in the Twenty-First Century,” 2019]</a:t>
            </a:r>
            <a:endParaRPr lang="en-US" altLang="en-US" b="0" baseline="0" dirty="0" smtClean="0"/>
          </a:p>
        </p:txBody>
      </p:sp>
    </p:spTree>
    <p:extLst>
      <p:ext uri="{BB962C8B-B14F-4D97-AF65-F5344CB8AC3E}">
        <p14:creationId xmlns:p14="http://schemas.microsoft.com/office/powerpoint/2010/main" val="459548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13</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baseline="0" dirty="0" smtClean="0"/>
              <a:t>One of the co-authors of this paper, Eric Zwick, explained the finding published in this paper at a program at the University of Chicago. His lecture is available online at: </a:t>
            </a:r>
            <a:r>
              <a:rPr lang="en-US" altLang="en-US" b="1" baseline="0" dirty="0" smtClean="0">
                <a:solidFill>
                  <a:srgbClr val="92D050"/>
                </a:solidFill>
              </a:rPr>
              <a:t>https://www.youtube.com/watch?v=o0aDJ754eyY</a:t>
            </a:r>
            <a:r>
              <a:rPr lang="en-US" altLang="en-US" b="1" baseline="0" dirty="0" smtClean="0"/>
              <a:t>. An important take-away from his comments (from my perspective) is a continued problem of not limiting the definition of returns to “capital” as returns to “capital goods.” As do most economists, he refers to “human capital” as a characteristic of effort distinct in “kind” rather than “degree” from that of what be thought of as ordinary labor skills.</a:t>
            </a:r>
            <a:endParaRPr lang="en-US" altLang="en-US" b="1" baseline="0" dirty="0" smtClean="0"/>
          </a:p>
        </p:txBody>
      </p:sp>
    </p:spTree>
    <p:extLst>
      <p:ext uri="{BB962C8B-B14F-4D97-AF65-F5344CB8AC3E}">
        <p14:creationId xmlns:p14="http://schemas.microsoft.com/office/powerpoint/2010/main" val="395585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14</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baseline="0" dirty="0" smtClean="0"/>
              <a:t>A report issued in mid-2018 by the Economic Policy Institute finds that a household needs an annual income of nearly $422,000 to be included in the top 1 percent of U.S. households. In Connecticut, you would need an income of $700,800 to be in the top 1 percent. In New Mexico, you need just $255,500.</a:t>
            </a:r>
            <a:endParaRPr lang="en-US" altLang="en-US" b="1" baseline="0" dirty="0" smtClean="0"/>
          </a:p>
        </p:txBody>
      </p:sp>
    </p:spTree>
    <p:extLst>
      <p:ext uri="{BB962C8B-B14F-4D97-AF65-F5344CB8AC3E}">
        <p14:creationId xmlns:p14="http://schemas.microsoft.com/office/powerpoint/2010/main" val="275035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2B278FC-474F-4051-9FFB-1083A0853B90}" type="slidenum">
              <a:rPr lang="en-US" altLang="en-US" smtClean="0">
                <a:latin typeface="Arial" panose="020B0604020202020204" pitchFamily="34" charset="0"/>
              </a:rPr>
              <a:pPr/>
              <a:t>15</a:t>
            </a:fld>
            <a:endParaRPr lang="en-US" altLang="en-US"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Income inequality is worsening and will certainly continue on this path as a consequence of the tax cuts now </a:t>
            </a:r>
            <a:r>
              <a:rPr lang="en-US" altLang="en-US" b="1" dirty="0" smtClean="0"/>
              <a:t>in </a:t>
            </a:r>
            <a:r>
              <a:rPr lang="en-US" altLang="en-US" b="1" dirty="0" smtClean="0"/>
              <a:t>effect. The Federal Reserve’s data released in 2017 indicated that the top 1 percent of households received 23.8 percent of total income in 2016, double the percentage in 1992. At the same time, the bottom 90 percent of households now receive just 49.7 percent of income, down from more than 60 percent in 1992.</a:t>
            </a:r>
          </a:p>
          <a:p>
            <a:pPr eaLnBrk="1" hangingPunct="1"/>
            <a:endParaRPr lang="en-US" altLang="en-US" b="1" dirty="0" smtClean="0"/>
          </a:p>
        </p:txBody>
      </p:sp>
    </p:spTree>
    <p:extLst>
      <p:ext uri="{BB962C8B-B14F-4D97-AF65-F5344CB8AC3E}">
        <p14:creationId xmlns:p14="http://schemas.microsoft.com/office/powerpoint/2010/main" val="71920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E6DBBEC-3FDF-4764-826F-4E3C2B29FBA6}" type="slidenum">
              <a:rPr lang="en-US" altLang="en-US" smtClean="0">
                <a:latin typeface="Arial" panose="020B0604020202020204" pitchFamily="34" charset="0"/>
              </a:rPr>
              <a:pPr/>
              <a:t>16</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dirty="0" smtClean="0"/>
              <a:t>Median household income for Whites continues to be significantly higher than for Blacks or Hispanics. The underlying reasons for these ethnic and racial distinctions are complex, of course. </a:t>
            </a:r>
            <a:r>
              <a:rPr lang="en-US" altLang="en-US" b="1" dirty="0" smtClean="0"/>
              <a:t>Discrimination continues to be a serious</a:t>
            </a:r>
            <a:r>
              <a:rPr lang="en-US" altLang="en-US" b="1" baseline="0" dirty="0" smtClean="0"/>
              <a:t> obstacle for persons of color. </a:t>
            </a:r>
            <a:r>
              <a:rPr lang="en-US" altLang="en-US" b="1" dirty="0" smtClean="0"/>
              <a:t>Educational </a:t>
            </a:r>
            <a:r>
              <a:rPr lang="en-US" altLang="en-US" b="1" dirty="0" smtClean="0"/>
              <a:t>level is often advanced as a major reason. While 47 percent of Whites have completed at least a two-year college degree, the rate for African-Americans is 33 percent, and for Hispanics, just 23 percent. The disparities increase for individuals who complete a bachelor’s or higher degree: 32.8 percent for Whites; 22.5 percent for African-Americans; and 15.5 percent for Hispanics. </a:t>
            </a:r>
          </a:p>
        </p:txBody>
      </p:sp>
    </p:spTree>
    <p:extLst>
      <p:ext uri="{BB962C8B-B14F-4D97-AF65-F5344CB8AC3E}">
        <p14:creationId xmlns:p14="http://schemas.microsoft.com/office/powerpoint/2010/main" val="268118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E6DBBEC-3FDF-4764-826F-4E3C2B29FBA6}" type="slidenum">
              <a:rPr lang="en-US" altLang="en-US" smtClean="0">
                <a:latin typeface="Arial" panose="020B0604020202020204" pitchFamily="34" charset="0"/>
              </a:rPr>
              <a:pPr/>
              <a:t>17</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dirty="0" smtClean="0"/>
              <a:t>Here is a slightly updated chart. Note that levelling off of median income for Blacks</a:t>
            </a:r>
            <a:r>
              <a:rPr lang="en-US" altLang="en-US" b="1" baseline="0" dirty="0" smtClean="0"/>
              <a:t> and the decline indicated for Asians. This chart was published by the Peter G. Peterson Foundation in September of 2018.</a:t>
            </a:r>
            <a:endParaRPr lang="en-US" altLang="en-US" b="1" dirty="0" smtClean="0"/>
          </a:p>
        </p:txBody>
      </p:sp>
    </p:spTree>
    <p:extLst>
      <p:ext uri="{BB962C8B-B14F-4D97-AF65-F5344CB8AC3E}">
        <p14:creationId xmlns:p14="http://schemas.microsoft.com/office/powerpoint/2010/main" val="343062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9110B3B-5F9A-4807-99C8-F3D2DCFED872}" type="slidenum">
              <a:rPr lang="en-US" altLang="en-US" smtClean="0">
                <a:latin typeface="Arial" panose="020B0604020202020204" pitchFamily="34" charset="0"/>
              </a:rPr>
              <a:pPr/>
              <a:t>18</a:t>
            </a:fld>
            <a:endParaRPr lang="en-US" altLang="en-US" smtClean="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Formal education does matter, and in many cases matters quite significantly as a factor determining lifetime earnings. </a:t>
            </a:r>
            <a:r>
              <a:rPr lang="en-US" altLang="en-US" dirty="0" smtClean="0"/>
              <a:t>[Source: </a:t>
            </a:r>
            <a:r>
              <a:rPr lang="en-US" altLang="en-US" dirty="0" err="1" smtClean="0"/>
              <a:t>Bureua</a:t>
            </a:r>
            <a:r>
              <a:rPr lang="en-US" altLang="en-US" dirty="0" smtClean="0"/>
              <a:t> of Labor Statistics, Current Population Survey, March 2018]</a:t>
            </a:r>
            <a:endParaRPr lang="en-US" altLang="en-US" dirty="0" smtClean="0"/>
          </a:p>
          <a:p>
            <a:pPr eaLnBrk="1" hangingPunct="1"/>
            <a:endParaRPr lang="en-US" altLang="en-US" b="1" dirty="0" smtClean="0"/>
          </a:p>
        </p:txBody>
      </p:sp>
    </p:spTree>
    <p:extLst>
      <p:ext uri="{BB962C8B-B14F-4D97-AF65-F5344CB8AC3E}">
        <p14:creationId xmlns:p14="http://schemas.microsoft.com/office/powerpoint/2010/main" val="2210149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0E55471-D4F3-4CA5-B397-1B39573F5AFD}" type="slidenum">
              <a:rPr lang="en-US" altLang="en-US" smtClean="0">
                <a:latin typeface="Arial" panose="020B0604020202020204" pitchFamily="34" charset="0"/>
              </a:rPr>
              <a:pPr/>
              <a:t>19</a:t>
            </a:fld>
            <a:endParaRPr lang="en-US" altLang="en-US" smtClean="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smtClean="0"/>
              <a:t>And, even where the educational attainment is the same for men and women, men still receive higher annual incomes. </a:t>
            </a:r>
            <a:r>
              <a:rPr lang="en-US" altLang="en-US" dirty="0" smtClean="0"/>
              <a:t>[Source: National Center for Education Statistics, </a:t>
            </a:r>
            <a:r>
              <a:rPr lang="en-US" altLang="en-US" dirty="0" smtClean="0"/>
              <a:t>updated April 2018]</a:t>
            </a:r>
            <a:endParaRPr lang="en-US" altLang="en-US" dirty="0" smtClean="0"/>
          </a:p>
        </p:txBody>
      </p:sp>
    </p:spTree>
    <p:extLst>
      <p:ext uri="{BB962C8B-B14F-4D97-AF65-F5344CB8AC3E}">
        <p14:creationId xmlns:p14="http://schemas.microsoft.com/office/powerpoint/2010/main" val="403509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r>
              <a:rPr lang="en-US" altLang="en-US" b="1" dirty="0" smtClean="0"/>
              <a:t>For a large percentage of working persons, income has stagnated or fallen – in both nominal and real terms – over the last forty years. Wide is the gap between those at top and bottom of the income ladder in the United States. </a:t>
            </a:r>
          </a:p>
          <a:p>
            <a:pPr eaLnBrk="1" hangingPunct="1"/>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D782067-6696-4BC0-967F-429F6F0830A2}"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31832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88CCCF0-4391-4E90-B5A5-F2D5B9B6428D}" type="slidenum">
              <a:rPr lang="en-US" altLang="en-US" smtClean="0">
                <a:latin typeface="Arial" panose="020B0604020202020204" pitchFamily="34" charset="0"/>
              </a:rPr>
              <a:pPr/>
              <a:t>20</a:t>
            </a:fld>
            <a:endParaRPr lang="en-US" altLang="en-US" smtClean="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smtClean="0"/>
              <a:t>Race and ethnicity also play a role in determining the income of women when compared to other women.</a:t>
            </a:r>
          </a:p>
        </p:txBody>
      </p:sp>
    </p:spTree>
    <p:extLst>
      <p:ext uri="{BB962C8B-B14F-4D97-AF65-F5344CB8AC3E}">
        <p14:creationId xmlns:p14="http://schemas.microsoft.com/office/powerpoint/2010/main" val="4049427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2BBC719-4553-41C8-8FB8-C25C042B95F6}" type="slidenum">
              <a:rPr lang="en-US" altLang="en-US" smtClean="0">
                <a:latin typeface="Arial" panose="020B0604020202020204" pitchFamily="34" charset="0"/>
              </a:rPr>
              <a:pPr/>
              <a:t>21</a:t>
            </a:fld>
            <a:endParaRPr lang="en-US" altLang="en-US" smtClean="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dirty="0" smtClean="0"/>
              <a:t>The increases in household income creating an expanding middle class in the United States peaked in the late 1970s.</a:t>
            </a:r>
            <a:r>
              <a:rPr lang="en-US" altLang="en-US" b="1" baseline="0" dirty="0" smtClean="0"/>
              <a:t> The concentration of income at the very top has continued ever since.</a:t>
            </a:r>
            <a:endParaRPr lang="en-US" altLang="en-US" b="1" dirty="0" smtClean="0"/>
          </a:p>
        </p:txBody>
      </p:sp>
    </p:spTree>
    <p:extLst>
      <p:ext uri="{BB962C8B-B14F-4D97-AF65-F5344CB8AC3E}">
        <p14:creationId xmlns:p14="http://schemas.microsoft.com/office/powerpoint/2010/main" val="2161597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22</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baseline="0" dirty="0" smtClean="0"/>
              <a:t>A paper written by UC Berkeley economics professor Gabriel </a:t>
            </a:r>
            <a:r>
              <a:rPr lang="en-US" altLang="en-US" b="1" baseline="0" dirty="0" err="1" smtClean="0"/>
              <a:t>Zucman</a:t>
            </a:r>
            <a:r>
              <a:rPr lang="en-US" altLang="en-US" b="1" baseline="0" dirty="0" smtClean="0"/>
              <a:t>, published in February of this year by the National Bureau of Economic Research concludes that income inequality has again reached levels last seen in the years just before the Great Depression and the Great Recession of 2008. Professor </a:t>
            </a:r>
            <a:r>
              <a:rPr lang="en-US" altLang="en-US" b="1" baseline="0" dirty="0" err="1" smtClean="0"/>
              <a:t>Zucman</a:t>
            </a:r>
            <a:r>
              <a:rPr lang="en-US" altLang="en-US" b="1" baseline="0" dirty="0" smtClean="0"/>
              <a:t> wrote:</a:t>
            </a:r>
            <a:endParaRPr lang="en-US" altLang="en-US" b="1" baseline="0" dirty="0" smtClean="0"/>
          </a:p>
        </p:txBody>
      </p:sp>
    </p:spTree>
    <p:extLst>
      <p:ext uri="{BB962C8B-B14F-4D97-AF65-F5344CB8AC3E}">
        <p14:creationId xmlns:p14="http://schemas.microsoft.com/office/powerpoint/2010/main" val="220816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23</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baseline="0" dirty="0" smtClean="0"/>
              <a:t>“Wealth inequality has increased dramatically since the 1980s, with a top 1% wealth share around 40% in 2016 vs. 25%-30% in the 1980s. The wealth share owned by the bottom 90% has collapsed in similar proportions.”</a:t>
            </a:r>
            <a:endParaRPr lang="en-US" altLang="en-US" b="1" baseline="0" dirty="0" smtClean="0"/>
          </a:p>
        </p:txBody>
      </p:sp>
    </p:spTree>
    <p:extLst>
      <p:ext uri="{BB962C8B-B14F-4D97-AF65-F5344CB8AC3E}">
        <p14:creationId xmlns:p14="http://schemas.microsoft.com/office/powerpoint/2010/main" val="3642514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r>
              <a:rPr lang="en-US" altLang="en-US" b="1" dirty="0" smtClean="0"/>
              <a:t>As great is the difference</a:t>
            </a:r>
            <a:r>
              <a:rPr lang="en-US" altLang="en-US" b="1" baseline="0" dirty="0" smtClean="0"/>
              <a:t> in individual and household income between those at top and those at the bottom, the difference</a:t>
            </a:r>
            <a:r>
              <a:rPr lang="en-US" altLang="en-US" b="1" dirty="0" smtClean="0"/>
              <a:t> </a:t>
            </a:r>
            <a:r>
              <a:rPr lang="en-US" altLang="en-US" b="1" dirty="0" smtClean="0"/>
              <a:t>is even </a:t>
            </a:r>
            <a:r>
              <a:rPr lang="en-US" altLang="en-US" b="1" dirty="0" smtClean="0"/>
              <a:t>more pronounced</a:t>
            </a:r>
            <a:r>
              <a:rPr lang="en-US" altLang="en-US" b="1" baseline="0" dirty="0" smtClean="0"/>
              <a:t> </a:t>
            </a:r>
            <a:r>
              <a:rPr lang="en-US" altLang="en-US" b="1" dirty="0" smtClean="0"/>
              <a:t>regarding </a:t>
            </a:r>
            <a:r>
              <a:rPr lang="en-US" altLang="en-US" b="1" dirty="0" smtClean="0"/>
              <a:t>the assets held by individuals and households.</a:t>
            </a:r>
          </a:p>
          <a:p>
            <a:pPr eaLnBrk="1" hangingPunct="1"/>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D782067-6696-4BC0-967F-429F6F0830A2}" type="slidenum">
              <a:rPr lang="en-US" altLang="en-US" smtClean="0">
                <a:latin typeface="Arial" panose="020B0604020202020204" pitchFamily="34" charset="0"/>
              </a:rPr>
              <a:pPr/>
              <a:t>24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79199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D11A164-890F-473B-99F7-F7FCA6E6EE24}" type="slidenum">
              <a:rPr lang="en-US" altLang="en-US" smtClean="0">
                <a:latin typeface="Arial" panose="020B0604020202020204" pitchFamily="34" charset="0"/>
              </a:rPr>
              <a:pPr/>
              <a:t>25</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Forbes Magazine reported that in 2017 the 400 richest people in the United States were wealthier than ever. The minimum net worth for inclusion in the 400 is was $2 billion, leaving 169 billionaires unable to make the list. Jeff Bezos now heads the list at $120.5</a:t>
            </a:r>
            <a:r>
              <a:rPr lang="en-US" altLang="en-US" b="1" baseline="0" dirty="0" smtClean="0"/>
              <a:t> billion. </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4062457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D11A164-890F-473B-99F7-F7FCA6E6EE24}" type="slidenum">
              <a:rPr lang="en-US" altLang="en-US" smtClean="0">
                <a:latin typeface="Arial" panose="020B0604020202020204" pitchFamily="34" charset="0"/>
              </a:rPr>
              <a:pPr/>
              <a:t>26</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A year later, the asset values held by this list have grown</a:t>
            </a:r>
            <a:r>
              <a:rPr lang="en-US" altLang="en-US" b="1" baseline="0" dirty="0" smtClean="0"/>
              <a:t> considerably, none higher than that experienced by Amazon.com founder Jeff Bezos, up by $78.5 billion to $160 billion. One must have a minimum net worth of $2.1 billion to qualify for the 2018 list of Forbes 400 Wealthiest Americans.</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1618808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DC1747B-5C9E-4A96-855B-1E13D4DF3BA2}" type="slidenum">
              <a:rPr lang="en-US" altLang="en-US" smtClean="0">
                <a:latin typeface="Arial" panose="020B0604020202020204" pitchFamily="34" charset="0"/>
              </a:rPr>
              <a:pPr/>
              <a:t>27</a:t>
            </a:fld>
            <a:endParaRPr lang="en-US" altLang="en-US" smtClean="0">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dirty="0" smtClean="0"/>
              <a:t>The data behind this chart reveals that the aggregate net worth of all U.S. households was over </a:t>
            </a:r>
            <a:r>
              <a:rPr lang="en-US" altLang="en-US" b="1" dirty="0" smtClean="0"/>
              <a:t>$122.7 </a:t>
            </a:r>
            <a:r>
              <a:rPr lang="en-US" altLang="en-US" b="1" dirty="0" smtClean="0"/>
              <a:t>trillion </a:t>
            </a:r>
            <a:r>
              <a:rPr lang="en-US" altLang="en-US" b="1" dirty="0" smtClean="0"/>
              <a:t>as</a:t>
            </a:r>
            <a:r>
              <a:rPr lang="en-US" altLang="en-US" b="1" baseline="0" dirty="0" smtClean="0"/>
              <a:t> of 30 June, 2018.</a:t>
            </a:r>
            <a:r>
              <a:rPr lang="en-US" altLang="en-US" b="1" dirty="0" smtClean="0"/>
              <a:t> </a:t>
            </a:r>
            <a:r>
              <a:rPr lang="en-US" altLang="en-US" b="1" dirty="0" smtClean="0"/>
              <a:t>2017. Increases</a:t>
            </a:r>
            <a:r>
              <a:rPr lang="en-US" altLang="en-US" b="1" baseline="0" dirty="0" smtClean="0"/>
              <a:t> in asset value over the last year significantly increased the NOMINAL household asset values shown here</a:t>
            </a:r>
            <a:r>
              <a:rPr lang="en-US" altLang="en-US" b="1" dirty="0" smtClean="0"/>
              <a:t>. A significant portion of this total is for most households equity in ownership of a residential property. However, the largest portion, concentrated in a much smaller percentage of households, is comprised of financial assets. </a:t>
            </a:r>
            <a:r>
              <a:rPr lang="en-US" altLang="en-US" dirty="0" smtClean="0"/>
              <a:t>[Source: Federal Reserve Flow of Funds Report, June </a:t>
            </a:r>
            <a:r>
              <a:rPr lang="en-US" altLang="en-US" dirty="0" smtClean="0"/>
              <a:t>2018]</a:t>
            </a:r>
            <a:endParaRPr lang="en-US" altLang="en-US" dirty="0" smtClean="0"/>
          </a:p>
        </p:txBody>
      </p:sp>
    </p:spTree>
    <p:extLst>
      <p:ext uri="{BB962C8B-B14F-4D97-AF65-F5344CB8AC3E}">
        <p14:creationId xmlns:p14="http://schemas.microsoft.com/office/powerpoint/2010/main" val="1030706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F08221B-C53B-4D7F-A0D4-F6F83C7BACF2}" type="slidenum">
              <a:rPr lang="en-US" altLang="en-US" smtClean="0">
                <a:latin typeface="Arial" panose="020B0604020202020204" pitchFamily="34" charset="0"/>
              </a:rPr>
              <a:pPr/>
              <a:t>28</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smtClean="0"/>
              <a:t>In terms of assets owned, the concentration is even more pronounced and concentrated at the very top.</a:t>
            </a:r>
          </a:p>
        </p:txBody>
      </p:sp>
    </p:spTree>
    <p:extLst>
      <p:ext uri="{BB962C8B-B14F-4D97-AF65-F5344CB8AC3E}">
        <p14:creationId xmlns:p14="http://schemas.microsoft.com/office/powerpoint/2010/main" val="3219688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C935E5A-D901-467C-936C-8565821FFDB9}" type="slidenum">
              <a:rPr lang="en-US" altLang="en-US" smtClean="0">
                <a:latin typeface="Arial" panose="020B0604020202020204" pitchFamily="34" charset="0"/>
              </a:rPr>
              <a:pPr/>
              <a:t>29</a:t>
            </a:fld>
            <a:endParaRPr lang="en-US" altLang="en-US" smtClean="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dirty="0" smtClean="0"/>
              <a:t>As one would expect, there is also a strong correlation between household net worth and age. However, for many in the older age categories, the value of one's residential property accounts for a large portion of overall net worth. This pie chart, based on 2014 data, is the most current data published.</a:t>
            </a:r>
            <a:endParaRPr lang="en-US" altLang="en-US" dirty="0" smtClean="0"/>
          </a:p>
        </p:txBody>
      </p:sp>
    </p:spTree>
    <p:extLst>
      <p:ext uri="{BB962C8B-B14F-4D97-AF65-F5344CB8AC3E}">
        <p14:creationId xmlns:p14="http://schemas.microsoft.com/office/powerpoint/2010/main" val="214407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980F4CE-DEDA-4EFC-8071-6DE1A109365E}" type="slidenum">
              <a:rPr lang="en-US" altLang="en-US" smtClean="0">
                <a:latin typeface="Arial" panose="020B0604020202020204" pitchFamily="34" charset="0"/>
              </a:rPr>
              <a:pPr/>
              <a:t>3</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spcBef>
                <a:spcPct val="0"/>
              </a:spcBef>
            </a:pPr>
            <a:r>
              <a:rPr lang="en-US" altLang="en-US" b="1" dirty="0" smtClean="0"/>
              <a:t>The U.S. Census Bureau reports</a:t>
            </a:r>
            <a:r>
              <a:rPr lang="en-US" altLang="en-US" b="1" baseline="0" dirty="0" smtClean="0"/>
              <a:t> that in January of 2018 </a:t>
            </a:r>
            <a:r>
              <a:rPr lang="en-US" altLang="en-US" b="1" dirty="0" smtClean="0"/>
              <a:t>median U.S. household income was </a:t>
            </a:r>
            <a:r>
              <a:rPr lang="en-US" altLang="en-US" b="1" dirty="0" smtClean="0"/>
              <a:t>$61,227. </a:t>
            </a:r>
            <a:r>
              <a:rPr lang="en-US" altLang="en-US" b="1" dirty="0" smtClean="0"/>
              <a:t>What this chart indicates is that there is very little difference at this time between one’s nominal income and the purchasing power when compared to the base year </a:t>
            </a:r>
            <a:r>
              <a:rPr lang="en-US" altLang="en-US" b="1" dirty="0" smtClean="0"/>
              <a:t>utilized</a:t>
            </a:r>
            <a:r>
              <a:rPr lang="en-US" altLang="en-US" b="1" baseline="0" dirty="0" smtClean="0"/>
              <a:t> (2000).</a:t>
            </a:r>
            <a:endParaRPr lang="en-US" altLang="en-US" b="1" dirty="0" smtClean="0"/>
          </a:p>
        </p:txBody>
      </p:sp>
    </p:spTree>
    <p:extLst>
      <p:ext uri="{BB962C8B-B14F-4D97-AF65-F5344CB8AC3E}">
        <p14:creationId xmlns:p14="http://schemas.microsoft.com/office/powerpoint/2010/main" val="182121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C69A26B-F1B6-446D-99DA-309CF763D075}" type="slidenum">
              <a:rPr lang="en-US" altLang="en-US" smtClean="0">
                <a:latin typeface="Arial" panose="020B0604020202020204" pitchFamily="34" charset="0"/>
              </a:rPr>
              <a:pPr/>
              <a:t>30</a:t>
            </a:fld>
            <a:endParaRPr lang="en-US" altLang="en-US" smtClean="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A report released at the end of 2016 by the Institute for Policy Studies revealed</a:t>
            </a:r>
            <a:r>
              <a:rPr lang="en-US" altLang="en-US" b="1" baseline="0" dirty="0" smtClean="0"/>
              <a:t> that the 100 U.S. CEOs with the biggest company retirement funds have $4.7 billion in those accounts. This is roughly equivalent to the retirement savings of the bottom 116 million Americans, or 41 percent of U.S. households and 59 percent of all African-American households.</a:t>
            </a:r>
            <a:endParaRPr lang="en-US" altLang="en-US" b="1" dirty="0" smtClean="0"/>
          </a:p>
        </p:txBody>
      </p:sp>
    </p:spTree>
    <p:extLst>
      <p:ext uri="{BB962C8B-B14F-4D97-AF65-F5344CB8AC3E}">
        <p14:creationId xmlns:p14="http://schemas.microsoft.com/office/powerpoint/2010/main" val="3436954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B18A928-BD35-4535-8F10-532F62CB23D7}" type="slidenum">
              <a:rPr lang="en-US" altLang="en-US" smtClean="0">
                <a:latin typeface="Arial" panose="020B0604020202020204" pitchFamily="34" charset="0"/>
              </a:rPr>
              <a:pPr/>
              <a:t>31</a:t>
            </a:fld>
            <a:endParaRPr lang="en-US" altLang="en-US" smtClean="0">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smtClean="0"/>
              <a:t>A report issued in September of 2017 by the Institute for Policy Studies examined the extent to which wealth concentration is leading to deepening poverty among Black households in the United States. Among the key findings:</a:t>
            </a:r>
          </a:p>
        </p:txBody>
      </p:sp>
    </p:spTree>
    <p:extLst>
      <p:ext uri="{BB962C8B-B14F-4D97-AF65-F5344CB8AC3E}">
        <p14:creationId xmlns:p14="http://schemas.microsoft.com/office/powerpoint/2010/main" val="2320228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CFB64CA-7748-45D0-9599-2C17A0962853}" type="slidenum">
              <a:rPr lang="en-US" altLang="en-US" smtClean="0">
                <a:latin typeface="Arial" panose="020B0604020202020204" pitchFamily="34" charset="0"/>
              </a:rPr>
              <a:pPr/>
              <a:t>32</a:t>
            </a:fld>
            <a:endParaRPr lang="en-US" altLang="en-US" smtClean="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a:buFont typeface="Arial" panose="020B0604020202020204" pitchFamily="34" charset="0"/>
              <a:buChar char="•"/>
            </a:pPr>
            <a:r>
              <a:rPr lang="en-US" altLang="en-US" sz="1200" b="1" dirty="0" smtClean="0"/>
              <a:t>The nation’s overall median wealth decreased nearly 20% from 1983 to 2013, from $78,000 to $64,000</a:t>
            </a:r>
          </a:p>
          <a:p>
            <a:pPr>
              <a:buFont typeface="Arial" panose="020B0604020202020204" pitchFamily="34" charset="0"/>
              <a:buChar char="•"/>
            </a:pPr>
            <a:r>
              <a:rPr lang="en-US" altLang="en-US" sz="1200" b="1" dirty="0" smtClean="0"/>
              <a:t>White households in the middle income quintile own nearly eight times as much wealth ($86,100) as Black middle-income earners ($11,000) and ten times that of their Latino counterparts ($8,600)</a:t>
            </a:r>
          </a:p>
          <a:p>
            <a:pPr>
              <a:buFont typeface="Arial" panose="020B0604020202020204" pitchFamily="34" charset="0"/>
              <a:buChar char="•"/>
            </a:pPr>
            <a:r>
              <a:rPr lang="en-US" altLang="en-US" sz="1200" b="1" dirty="0" smtClean="0"/>
              <a:t>On average, only Black and Latino households with an advanced degree have middle-class wealth or higher, while White households, on average, need only a high school diploma to attain that same level of wealth</a:t>
            </a:r>
          </a:p>
          <a:p>
            <a:pPr eaLnBrk="1" hangingPunct="1"/>
            <a:endParaRPr lang="en-US" altLang="en-US" b="1" dirty="0" smtClean="0"/>
          </a:p>
        </p:txBody>
      </p:sp>
    </p:spTree>
    <p:extLst>
      <p:ext uri="{BB962C8B-B14F-4D97-AF65-F5344CB8AC3E}">
        <p14:creationId xmlns:p14="http://schemas.microsoft.com/office/powerpoint/2010/main" val="3164197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D523660-12FE-4681-93B7-7DB72D82E24C}" type="slidenum">
              <a:rPr lang="en-US" altLang="en-US" smtClean="0">
                <a:latin typeface="Arial" panose="020B0604020202020204" pitchFamily="34" charset="0"/>
              </a:rPr>
              <a:pPr/>
              <a:t>33</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b="1" dirty="0" smtClean="0"/>
          </a:p>
        </p:txBody>
      </p:sp>
    </p:spTree>
    <p:extLst>
      <p:ext uri="{BB962C8B-B14F-4D97-AF65-F5344CB8AC3E}">
        <p14:creationId xmlns:p14="http://schemas.microsoft.com/office/powerpoint/2010/main" val="2726916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D523660-12FE-4681-93B7-7DB72D82E24C}"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An article written</a:t>
            </a:r>
            <a:r>
              <a:rPr lang="en-US" altLang="en-US" b="1" baseline="0" dirty="0" smtClean="0"/>
              <a:t> in December of 2018</a:t>
            </a:r>
            <a:r>
              <a:rPr lang="en-US" altLang="en-US" b="1" dirty="0" smtClean="0"/>
              <a:t> by Edward Wolff,</a:t>
            </a:r>
            <a:r>
              <a:rPr lang="en-US" altLang="en-US" b="1" baseline="0" dirty="0" smtClean="0"/>
              <a:t> professor of economics at New York University, examined the data on what has occurred since the Great Recession of 2008 to the wealth held by African-American and Hispanic households. His findings include:</a:t>
            </a:r>
            <a:endParaRPr lang="en-US" altLang="en-US" b="1" dirty="0" smtClean="0"/>
          </a:p>
        </p:txBody>
      </p:sp>
    </p:spTree>
    <p:extLst>
      <p:ext uri="{BB962C8B-B14F-4D97-AF65-F5344CB8AC3E}">
        <p14:creationId xmlns:p14="http://schemas.microsoft.com/office/powerpoint/2010/main" val="2806460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D523660-12FE-4681-93B7-7DB72D82E24C}"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“[T]he</a:t>
            </a:r>
            <a:r>
              <a:rPr lang="en-US" altLang="en-US" b="1" baseline="0" dirty="0" smtClean="0"/>
              <a:t> Great Recession from 2007 to 2010 hit African-American households much harder than whites. Indeed, the mean wealth of black households suffered a 33% decline in real terms. The relative (and absolute) losses suffered by black households from 2007 to 2010 are to a large extent ascribable to the fact that blacks had a higher share of homes in their portfolio than did whites and a much higher debt-net worth ratio (0.55 versus 0.15).” </a:t>
            </a:r>
            <a:r>
              <a:rPr lang="en-US" altLang="en-US" b="0" baseline="0" dirty="0" smtClean="0"/>
              <a:t>[Source: Edward Wolff. “The decline of African-American and Hispanic wealth since the Great Recession,” VOX CEPR Policy Portal, 23 December, 2018]</a:t>
            </a:r>
            <a:endParaRPr lang="en-US" altLang="en-US" b="0" dirty="0" smtClean="0"/>
          </a:p>
        </p:txBody>
      </p:sp>
    </p:spTree>
    <p:extLst>
      <p:ext uri="{BB962C8B-B14F-4D97-AF65-F5344CB8AC3E}">
        <p14:creationId xmlns:p14="http://schemas.microsoft.com/office/powerpoint/2010/main" val="2142896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D523660-12FE-4681-93B7-7DB72D82E24C}" type="slidenum">
              <a:rPr lang="en-US" altLang="en-US" smtClean="0">
                <a:latin typeface="Arial" panose="020B0604020202020204" pitchFamily="34" charset="0"/>
              </a:rPr>
              <a:pPr/>
              <a:t>36</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This</a:t>
            </a:r>
            <a:r>
              <a:rPr lang="en-US" altLang="en-US" b="1" baseline="0" dirty="0" smtClean="0"/>
              <a:t> graph provides an easy way to see the disparity in mean wealth by race. And, to repeat what Professor Wolff has indicated, the main reason is that the net worth of Blacks and Hispanics is dependent on the equity in a owner-occupied, residential property.</a:t>
            </a:r>
            <a:endParaRPr lang="en-US" altLang="en-US" b="1" dirty="0" smtClean="0"/>
          </a:p>
        </p:txBody>
      </p:sp>
    </p:spTree>
    <p:extLst>
      <p:ext uri="{BB962C8B-B14F-4D97-AF65-F5344CB8AC3E}">
        <p14:creationId xmlns:p14="http://schemas.microsoft.com/office/powerpoint/2010/main" val="668289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35E988E-59BA-43CB-BAB3-B2D9DEB56517}" type="slidenum">
              <a:rPr lang="en-US" altLang="en-US" smtClean="0">
                <a:latin typeface="Arial" panose="020B0604020202020204" pitchFamily="34" charset="0"/>
              </a:rPr>
              <a:pPr/>
              <a:t>37</a:t>
            </a:fld>
            <a:endParaRPr lang="en-US" altLang="en-US" smtClean="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dirty="0" smtClean="0"/>
              <a:t>For</a:t>
            </a:r>
            <a:r>
              <a:rPr lang="en-US" altLang="en-US" b="1" baseline="0" dirty="0" smtClean="0"/>
              <a:t> Asian-Americans, the level of net worth depends on a number of factors, especially how many generations ago one’s ethnic group came to the United </a:t>
            </a:r>
            <a:r>
              <a:rPr lang="en-US" altLang="en-US" b="1" baseline="0" dirty="0" smtClean="0"/>
              <a:t>States and level of education. </a:t>
            </a:r>
            <a:r>
              <a:rPr lang="en-US" altLang="en-US" b="1" baseline="0" dirty="0" smtClean="0"/>
              <a:t>Another factor is the percentage of an Asian-American group who remain undocumented</a:t>
            </a:r>
            <a:r>
              <a:rPr lang="en-US" altLang="en-US" b="1" baseline="0" dirty="0" smtClean="0"/>
              <a:t>. Research by the Pew Research Center indicates that the Asian population in the United States has growth 72% since the year 2000.</a:t>
            </a:r>
            <a:endParaRPr lang="en-US" altLang="en-US" b="1" dirty="0" smtClean="0"/>
          </a:p>
        </p:txBody>
      </p:sp>
    </p:spTree>
    <p:extLst>
      <p:ext uri="{BB962C8B-B14F-4D97-AF65-F5344CB8AC3E}">
        <p14:creationId xmlns:p14="http://schemas.microsoft.com/office/powerpoint/2010/main" val="4024655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35E988E-59BA-43CB-BAB3-B2D9DEB56517}" type="slidenum">
              <a:rPr lang="en-US" altLang="en-US" smtClean="0">
                <a:latin typeface="Arial" panose="020B0604020202020204" pitchFamily="34" charset="0"/>
              </a:rPr>
              <a:pPr/>
              <a:t>38</a:t>
            </a:fld>
            <a:endParaRPr lang="en-US" altLang="en-US" smtClean="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Asians have a lower homeownership rate (57%) than the U.S. public overall (63%). All Asian-headed households – except for those headed by a Vietnamese (65%) or Japanese (63%) individual – are less likely to own a home than American households overall. Households headed by some Asian groups have homeownership rates well below the U.S. average. For example, only about quarter of households headed by Nepalese (24%) and a third of Burmese (33%) owned their home in 2015. Nevertheless, homeownership is on the rise among Asian Americans. In 2000, 53% of Asian household heads were homeowners. By 2015, that share had risen to 57%.</a:t>
            </a:r>
            <a:endParaRPr lang="en-US" altLang="en-US" b="1" dirty="0" smtClean="0"/>
          </a:p>
        </p:txBody>
      </p:sp>
    </p:spTree>
    <p:extLst>
      <p:ext uri="{BB962C8B-B14F-4D97-AF65-F5344CB8AC3E}">
        <p14:creationId xmlns:p14="http://schemas.microsoft.com/office/powerpoint/2010/main" val="3936242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0C25EB9-5691-4331-847B-2E59BA630C6F}" type="slidenum">
              <a:rPr lang="en-US" altLang="en-US" smtClean="0">
                <a:latin typeface="Arial" panose="020B0604020202020204" pitchFamily="34" charset="0"/>
              </a:rPr>
              <a:pPr/>
              <a:t>39</a:t>
            </a:fld>
            <a:endParaRPr lang="en-US" altLang="en-US" smtClean="0">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dirty="0" smtClean="0"/>
              <a:t>For most Americans, the most serious financial problems occur with retirement. </a:t>
            </a:r>
            <a:r>
              <a:rPr lang="en-US" altLang="en-US" b="1" dirty="0" smtClean="0"/>
              <a:t>Savings</a:t>
            </a:r>
            <a:r>
              <a:rPr lang="en-US" altLang="en-US" b="1" baseline="0" dirty="0" smtClean="0"/>
              <a:t> and pension data from 2013 indicated that n</a:t>
            </a:r>
            <a:r>
              <a:rPr lang="en-US" altLang="en-US" b="1" dirty="0" smtClean="0"/>
              <a:t>early </a:t>
            </a:r>
            <a:r>
              <a:rPr lang="en-US" altLang="en-US" b="1" dirty="0" smtClean="0"/>
              <a:t>one in three workers </a:t>
            </a:r>
            <a:r>
              <a:rPr lang="en-US" altLang="en-US" b="1" dirty="0" smtClean="0"/>
              <a:t>had </a:t>
            </a:r>
            <a:r>
              <a:rPr lang="en-US" altLang="en-US" b="1" dirty="0" smtClean="0"/>
              <a:t>no retirement savings. Far worse, seven out of ten African-Americans and Hispanics </a:t>
            </a:r>
            <a:r>
              <a:rPr lang="en-US" altLang="en-US" b="1" dirty="0" smtClean="0"/>
              <a:t>had </a:t>
            </a:r>
            <a:r>
              <a:rPr lang="en-US" altLang="en-US" b="1" dirty="0" smtClean="0"/>
              <a:t>no savings. </a:t>
            </a:r>
            <a:r>
              <a:rPr lang="en-US" altLang="en-US" dirty="0" smtClean="0"/>
              <a:t>[Source: Keith Miller. “The Reality of the Retirement Crisis,” Center for American Progress, 26 January, 2015]</a:t>
            </a:r>
          </a:p>
        </p:txBody>
      </p:sp>
    </p:spTree>
    <p:extLst>
      <p:ext uri="{BB962C8B-B14F-4D97-AF65-F5344CB8AC3E}">
        <p14:creationId xmlns:p14="http://schemas.microsoft.com/office/powerpoint/2010/main" val="140558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1A3D801-1BC7-42D7-93D8-E180C029A56A}" type="slidenum">
              <a:rPr lang="en-US" altLang="en-US" smtClean="0">
                <a:latin typeface="Arial" panose="020B0604020202020204" pitchFamily="34" charset="0"/>
              </a:rPr>
              <a:pPr/>
              <a:t>4</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spcBef>
                <a:spcPct val="0"/>
              </a:spcBef>
            </a:pPr>
            <a:r>
              <a:rPr lang="en-US" altLang="en-US" b="1" dirty="0" smtClean="0"/>
              <a:t>This second graph shows the increase in income necessary to maintain one’s purchasing power against the rising costs of living. </a:t>
            </a:r>
            <a:r>
              <a:rPr lang="en-US" altLang="en-US" b="1" dirty="0" smtClean="0"/>
              <a:t>What</a:t>
            </a:r>
            <a:r>
              <a:rPr lang="en-US" altLang="en-US" b="1" baseline="0" dirty="0" smtClean="0"/>
              <a:t> the chart does not indicate is the number of persons contributing to household income to maintain a stable purchasing power. A important question to raise is the number of households with one employed adult are able to do so. </a:t>
            </a:r>
            <a:r>
              <a:rPr lang="en-US" altLang="en-US" dirty="0" smtClean="0"/>
              <a:t>[Source</a:t>
            </a:r>
            <a:r>
              <a:rPr lang="en-US" altLang="en-US" dirty="0" smtClean="0"/>
              <a:t>: Jill </a:t>
            </a:r>
            <a:r>
              <a:rPr lang="en-US" altLang="en-US" dirty="0" err="1" smtClean="0"/>
              <a:t>Mislinski</a:t>
            </a:r>
            <a:r>
              <a:rPr lang="en-US" altLang="en-US" dirty="0" smtClean="0"/>
              <a:t>. </a:t>
            </a:r>
            <a:r>
              <a:rPr lang="en-US" altLang="en-US" dirty="0" smtClean="0"/>
              <a:t>“Real </a:t>
            </a:r>
            <a:r>
              <a:rPr lang="en-US" altLang="en-US" dirty="0" smtClean="0"/>
              <a:t>Median Household </a:t>
            </a:r>
            <a:r>
              <a:rPr lang="en-US" altLang="en-US" dirty="0" smtClean="0"/>
              <a:t>Reintroduction,” Advisor Perspectives, 2</a:t>
            </a:r>
            <a:r>
              <a:rPr lang="en-US" altLang="en-US" baseline="0" dirty="0" smtClean="0"/>
              <a:t> May, 2018</a:t>
            </a:r>
            <a:r>
              <a:rPr lang="en-US" altLang="en-US" dirty="0" smtClean="0"/>
              <a:t>]</a:t>
            </a:r>
            <a:endParaRPr lang="en-US" altLang="en-US" dirty="0" smtClean="0"/>
          </a:p>
        </p:txBody>
      </p:sp>
    </p:spTree>
    <p:extLst>
      <p:ext uri="{BB962C8B-B14F-4D97-AF65-F5344CB8AC3E}">
        <p14:creationId xmlns:p14="http://schemas.microsoft.com/office/powerpoint/2010/main" val="2795518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0C25EB9-5691-4331-847B-2E59BA630C6F}" type="slidenum">
              <a:rPr lang="en-US" altLang="en-US" smtClean="0">
                <a:latin typeface="Arial" panose="020B0604020202020204" pitchFamily="34" charset="0"/>
              </a:rPr>
              <a:pPr/>
              <a:t>40</a:t>
            </a:fld>
            <a:endParaRPr lang="en-US" altLang="en-US" smtClean="0">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dirty="0" smtClean="0"/>
              <a:t>A survey taken in January 2019 by </a:t>
            </a:r>
            <a:r>
              <a:rPr lang="en-US" altLang="en-US" b="1" dirty="0" err="1" smtClean="0"/>
              <a:t>GoBankingRates</a:t>
            </a:r>
            <a:r>
              <a:rPr lang="en-US" altLang="en-US" b="1" dirty="0" smtClean="0"/>
              <a:t> found</a:t>
            </a:r>
            <a:r>
              <a:rPr lang="en-US" altLang="en-US" b="1" baseline="0" dirty="0" smtClean="0"/>
              <a:t> that 42% of respondents have less than $10,000 saved. This survey reached 3,000 respondents in three age groups: millennials, Generation X, and baby boomers. The Bureau of Labor Statistics adds concern, reporting that on average, adults 65 and over spend almost $46,000 a year. Only when more current data is released by the U.S. Census Bureau will the situation be made clear.</a:t>
            </a:r>
            <a:endParaRPr lang="en-US" altLang="en-US" b="1" dirty="0" smtClean="0"/>
          </a:p>
        </p:txBody>
      </p:sp>
    </p:spTree>
    <p:extLst>
      <p:ext uri="{BB962C8B-B14F-4D97-AF65-F5344CB8AC3E}">
        <p14:creationId xmlns:p14="http://schemas.microsoft.com/office/powerpoint/2010/main" val="1514271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4239685-9027-4411-8E74-77C9029F6BCB}" type="slidenum">
              <a:rPr lang="en-US" altLang="en-US" smtClean="0">
                <a:latin typeface="Arial" panose="020B0604020202020204" pitchFamily="34" charset="0"/>
              </a:rPr>
              <a:pPr/>
              <a:t>41</a:t>
            </a:fld>
            <a:endParaRPr lang="en-US" altLang="en-US" smtClean="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smtClean="0"/>
              <a:t>Moving on, we will next take a close look at how we own and manage nature.</a:t>
            </a:r>
            <a:endParaRPr lang="en-US" altLang="en-US" smtClean="0"/>
          </a:p>
        </p:txBody>
      </p:sp>
    </p:spTree>
    <p:extLst>
      <p:ext uri="{BB962C8B-B14F-4D97-AF65-F5344CB8AC3E}">
        <p14:creationId xmlns:p14="http://schemas.microsoft.com/office/powerpoint/2010/main" val="1678230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pPr eaLnBrk="1" hangingPunct="1"/>
            <a:r>
              <a:rPr lang="en-US" altLang="en-US" b="1" smtClean="0"/>
              <a:t>End</a:t>
            </a:r>
            <a:r>
              <a:rPr lang="en-US" altLang="en-US" b="1" baseline="0" smtClean="0"/>
              <a:t> of Part 6</a:t>
            </a:r>
            <a:endParaRPr lang="en-US" altLang="en-US" b="1" smtClean="0"/>
          </a:p>
        </p:txBody>
      </p:sp>
      <p:sp>
        <p:nvSpPr>
          <p:cNvPr id="55300"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AC2826B-4B9D-4A10-8510-7D2C9FDB8BB4}" type="slidenum">
              <a:rPr lang="en-US" altLang="en-US" smtClean="0">
                <a:latin typeface="Arial" panose="020B0604020202020204" pitchFamily="34" charset="0"/>
              </a:rPr>
              <a:pPr/>
              <a:t>42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43301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5</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dirty="0" smtClean="0"/>
              <a:t>This chart shows how the gap between those at the very top and those in the bottom half of income earners has widened dramatically with each passing year since the late 1970s. The</a:t>
            </a:r>
            <a:r>
              <a:rPr lang="en-US" altLang="en-US" b="1" baseline="0" dirty="0" smtClean="0"/>
              <a:t> situation since 2016 has certainly become even more pronounced.</a:t>
            </a:r>
          </a:p>
        </p:txBody>
      </p:sp>
    </p:spTree>
    <p:extLst>
      <p:ext uri="{BB962C8B-B14F-4D97-AF65-F5344CB8AC3E}">
        <p14:creationId xmlns:p14="http://schemas.microsoft.com/office/powerpoint/2010/main" val="369227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6</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dirty="0" smtClean="0"/>
              <a:t>Where one lives in the United States makes a significant</a:t>
            </a:r>
            <a:r>
              <a:rPr lang="en-US" altLang="en-US" b="1" baseline="0" dirty="0" smtClean="0"/>
              <a:t> difference. This map was produced by </a:t>
            </a:r>
            <a:r>
              <a:rPr lang="en-US" altLang="en-US" b="1" baseline="0" dirty="0" err="1" smtClean="0"/>
              <a:t>Zippia</a:t>
            </a:r>
            <a:r>
              <a:rPr lang="en-US" altLang="en-US" b="1" baseline="0" dirty="0" smtClean="0"/>
              <a:t> using data from the U.S. Census Bureau’s American Community Survey in 2017.</a:t>
            </a:r>
            <a:endParaRPr lang="en-US" altLang="en-US" b="1" baseline="0" dirty="0" smtClean="0"/>
          </a:p>
        </p:txBody>
      </p:sp>
    </p:spTree>
    <p:extLst>
      <p:ext uri="{BB962C8B-B14F-4D97-AF65-F5344CB8AC3E}">
        <p14:creationId xmlns:p14="http://schemas.microsoft.com/office/powerpoint/2010/main" val="72373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7</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dirty="0" smtClean="0"/>
              <a:t>An article by Eric Levitz printed in the </a:t>
            </a:r>
            <a:r>
              <a:rPr lang="en-US" altLang="en-US" b="1" dirty="0" smtClean="0"/>
              <a:t>December 2018 </a:t>
            </a:r>
            <a:r>
              <a:rPr lang="en-US" altLang="en-US" b="1" dirty="0" smtClean="0"/>
              <a:t>issue of New York Magazine makes a point about just how bad the situation has become:</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98678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6CEEECD-FF3D-4351-A59C-DD7BD17FA080}"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smtClean="0">
                <a:latin typeface="Book Antiqua" panose="02040602050305030304" pitchFamily="18" charset="0"/>
              </a:rPr>
              <a:t>“In 1980, the average worker on the bottom half of America’s income ladder earned about $16,000 a year (in today’s money). Over the ensuing three-and-a-half decades, the average national income in the United States grew by 61 percent. That rising tide lifted all boats so high that, by 2014, the average worker in the bottom 50 percent took home a whopping … $16,000 a year. Meanwhile, the average denizen of the top one percent went from earning an inflation-adjusted $428,000 in 1980, to taking home $1,304,800 in 2014.” </a:t>
            </a:r>
            <a:r>
              <a:rPr lang="en-US" altLang="en-US" smtClean="0">
                <a:latin typeface="Book Antiqua" panose="02040602050305030304" pitchFamily="18" charset="0"/>
              </a:rPr>
              <a:t>[Source: Eric Levitz. “A New Study Shows How Severe U.S. Inequality Is – and How Little We’re Doing About It,” New York Magazine, 8 December, 2016]</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199255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5CE8FBD-D73F-49AB-B245-5DF55BCE40DE}"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baseline="0" dirty="0" smtClean="0"/>
              <a:t>As is often the case, the devil is in the details. And, when the details are analyzed there is controversy. An opinion article by Leonid </a:t>
            </a:r>
            <a:r>
              <a:rPr lang="en-US" altLang="en-US" b="1" baseline="0" dirty="0" err="1" smtClean="0"/>
              <a:t>Bershidsky</a:t>
            </a:r>
            <a:r>
              <a:rPr lang="en-US" altLang="en-US" b="1" baseline="0" dirty="0" smtClean="0"/>
              <a:t> printed by Bloomberg in January of 2019 explains:</a:t>
            </a:r>
          </a:p>
          <a:p>
            <a:pPr eaLnBrk="1" hangingPunct="1"/>
            <a:endParaRPr lang="en-US" altLang="en-US" b="1" baseline="0" dirty="0" smtClean="0"/>
          </a:p>
        </p:txBody>
      </p:sp>
    </p:spTree>
    <p:extLst>
      <p:ext uri="{BB962C8B-B14F-4D97-AF65-F5344CB8AC3E}">
        <p14:creationId xmlns:p14="http://schemas.microsoft.com/office/powerpoint/2010/main" val="18391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EF1975-9CD4-4F3B-A038-D0B275897678}" type="slidenum">
              <a:rPr lang="en-US" altLang="en-US"/>
              <a:pPr>
                <a:defRPr/>
              </a:pPr>
              <a:t>‹#›</a:t>
            </a:fld>
            <a:endParaRPr lang="en-US" altLang="en-US"/>
          </a:p>
        </p:txBody>
      </p:sp>
    </p:spTree>
    <p:extLst>
      <p:ext uri="{BB962C8B-B14F-4D97-AF65-F5344CB8AC3E}">
        <p14:creationId xmlns:p14="http://schemas.microsoft.com/office/powerpoint/2010/main" val="164046138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058B5B-172A-42A0-AEFB-05E34C75BF03}" type="slidenum">
              <a:rPr lang="en-US" altLang="en-US"/>
              <a:pPr>
                <a:defRPr/>
              </a:pPr>
              <a:t>‹#›</a:t>
            </a:fld>
            <a:endParaRPr lang="en-US" altLang="en-US"/>
          </a:p>
        </p:txBody>
      </p:sp>
    </p:spTree>
    <p:extLst>
      <p:ext uri="{BB962C8B-B14F-4D97-AF65-F5344CB8AC3E}">
        <p14:creationId xmlns:p14="http://schemas.microsoft.com/office/powerpoint/2010/main" val="4779484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43CBE6-7EFF-4D1A-BD68-800B281F3805}" type="slidenum">
              <a:rPr lang="en-US" altLang="en-US"/>
              <a:pPr>
                <a:defRPr/>
              </a:pPr>
              <a:t>‹#›</a:t>
            </a:fld>
            <a:endParaRPr lang="en-US" altLang="en-US"/>
          </a:p>
        </p:txBody>
      </p:sp>
    </p:spTree>
    <p:extLst>
      <p:ext uri="{BB962C8B-B14F-4D97-AF65-F5344CB8AC3E}">
        <p14:creationId xmlns:p14="http://schemas.microsoft.com/office/powerpoint/2010/main" val="3021189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936A19E-8D42-446E-834C-40DA3C227449}" type="slidenum">
              <a:rPr lang="en-US" altLang="en-US"/>
              <a:pPr>
                <a:defRPr/>
              </a:pPr>
              <a:t>‹#›</a:t>
            </a:fld>
            <a:endParaRPr lang="en-US" altLang="en-US"/>
          </a:p>
        </p:txBody>
      </p:sp>
    </p:spTree>
    <p:extLst>
      <p:ext uri="{BB962C8B-B14F-4D97-AF65-F5344CB8AC3E}">
        <p14:creationId xmlns:p14="http://schemas.microsoft.com/office/powerpoint/2010/main" val="15484485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F22DBBA-4E1F-41A6-AC55-2F4387EAABB0}" type="slidenum">
              <a:rPr lang="en-US" altLang="en-US"/>
              <a:pPr>
                <a:defRPr/>
              </a:pPr>
              <a:t>‹#›</a:t>
            </a:fld>
            <a:endParaRPr lang="en-US" altLang="en-US"/>
          </a:p>
        </p:txBody>
      </p:sp>
    </p:spTree>
    <p:extLst>
      <p:ext uri="{BB962C8B-B14F-4D97-AF65-F5344CB8AC3E}">
        <p14:creationId xmlns:p14="http://schemas.microsoft.com/office/powerpoint/2010/main" val="14808389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2D24746-0C77-43AE-A38A-08E3FEE6D80A}" type="slidenum">
              <a:rPr lang="en-US" altLang="en-US"/>
              <a:pPr>
                <a:defRPr/>
              </a:pPr>
              <a:t>‹#›</a:t>
            </a:fld>
            <a:endParaRPr lang="en-US" altLang="en-US"/>
          </a:p>
        </p:txBody>
      </p:sp>
    </p:spTree>
    <p:extLst>
      <p:ext uri="{BB962C8B-B14F-4D97-AF65-F5344CB8AC3E}">
        <p14:creationId xmlns:p14="http://schemas.microsoft.com/office/powerpoint/2010/main" val="41599036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604A7EC-FBC9-443E-AE69-CF509B1EA0C8}" type="slidenum">
              <a:rPr lang="en-US" altLang="en-US"/>
              <a:pPr>
                <a:defRPr/>
              </a:pPr>
              <a:t>‹#›</a:t>
            </a:fld>
            <a:endParaRPr lang="en-US" altLang="en-US"/>
          </a:p>
        </p:txBody>
      </p:sp>
    </p:spTree>
    <p:extLst>
      <p:ext uri="{BB962C8B-B14F-4D97-AF65-F5344CB8AC3E}">
        <p14:creationId xmlns:p14="http://schemas.microsoft.com/office/powerpoint/2010/main" val="40357880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AEB8329-95FC-4F03-B49D-2ECA96486433}" type="slidenum">
              <a:rPr lang="en-US" altLang="en-US"/>
              <a:pPr>
                <a:defRPr/>
              </a:pPr>
              <a:t>‹#›</a:t>
            </a:fld>
            <a:endParaRPr lang="en-US" altLang="en-US"/>
          </a:p>
        </p:txBody>
      </p:sp>
    </p:spTree>
    <p:extLst>
      <p:ext uri="{BB962C8B-B14F-4D97-AF65-F5344CB8AC3E}">
        <p14:creationId xmlns:p14="http://schemas.microsoft.com/office/powerpoint/2010/main" val="38551696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A722789-8F61-43BC-9A33-7D33A9B0C9DE}" type="slidenum">
              <a:rPr lang="en-US" altLang="en-US"/>
              <a:pPr>
                <a:defRPr/>
              </a:pPr>
              <a:t>‹#›</a:t>
            </a:fld>
            <a:endParaRPr lang="en-US" altLang="en-US"/>
          </a:p>
        </p:txBody>
      </p:sp>
    </p:spTree>
    <p:extLst>
      <p:ext uri="{BB962C8B-B14F-4D97-AF65-F5344CB8AC3E}">
        <p14:creationId xmlns:p14="http://schemas.microsoft.com/office/powerpoint/2010/main" val="9576104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5FFF16B-039E-448A-AF44-D5314772B64E}" type="slidenum">
              <a:rPr lang="en-US" altLang="en-US"/>
              <a:pPr>
                <a:defRPr/>
              </a:pPr>
              <a:t>‹#›</a:t>
            </a:fld>
            <a:endParaRPr lang="en-US" altLang="en-US"/>
          </a:p>
        </p:txBody>
      </p:sp>
    </p:spTree>
    <p:extLst>
      <p:ext uri="{BB962C8B-B14F-4D97-AF65-F5344CB8AC3E}">
        <p14:creationId xmlns:p14="http://schemas.microsoft.com/office/powerpoint/2010/main" val="11177689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C8D964E-01F7-406C-A4C8-8F7EF0EC4FE3}" type="slidenum">
              <a:rPr lang="en-US" altLang="en-US"/>
              <a:pPr>
                <a:defRPr/>
              </a:pPr>
              <a:t>‹#›</a:t>
            </a:fld>
            <a:endParaRPr lang="en-US" altLang="en-US"/>
          </a:p>
        </p:txBody>
      </p:sp>
    </p:spTree>
    <p:extLst>
      <p:ext uri="{BB962C8B-B14F-4D97-AF65-F5344CB8AC3E}">
        <p14:creationId xmlns:p14="http://schemas.microsoft.com/office/powerpoint/2010/main" val="17720785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A3D4A46-3BB8-4A29-9C8B-746A704B4AA2}" type="slidenum">
              <a:rPr lang="en-US" altLang="en-US"/>
              <a:pPr>
                <a:defRPr/>
              </a:pPr>
              <a:t>‹#›</a:t>
            </a:fld>
            <a:endParaRPr lang="en-US" altLang="en-US"/>
          </a:p>
        </p:txBody>
      </p:sp>
    </p:spTree>
    <p:extLst>
      <p:ext uri="{BB962C8B-B14F-4D97-AF65-F5344CB8AC3E}">
        <p14:creationId xmlns:p14="http://schemas.microsoft.com/office/powerpoint/2010/main" val="408137773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547E0570-2889-4D16-97EE-9BFF594F82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p:cNvSpPr txBox="1">
            <a:spLocks noChangeArrowheads="1"/>
          </p:cNvSpPr>
          <p:nvPr/>
        </p:nvSpPr>
        <p:spPr bwMode="auto">
          <a:xfrm>
            <a:off x="1622413" y="5257800"/>
            <a:ext cx="53912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ctr"/>
            <a:r>
              <a:rPr lang="en-US" altLang="en-US" sz="3200" b="1" dirty="0"/>
              <a:t>The State of the United States</a:t>
            </a:r>
          </a:p>
          <a:p>
            <a:pPr algn="ctr"/>
            <a:r>
              <a:rPr lang="en-US" altLang="en-US" sz="3200" b="1" dirty="0"/>
              <a:t>ECONOMY AND </a:t>
            </a:r>
            <a:r>
              <a:rPr lang="en-US" altLang="en-US" sz="3200" b="1" dirty="0" smtClean="0"/>
              <a:t>SOCIETY</a:t>
            </a:r>
          </a:p>
          <a:p>
            <a:pPr algn="ctr"/>
            <a:r>
              <a:rPr lang="en-US" altLang="en-US" sz="3200" b="1" dirty="0" smtClean="0"/>
              <a:t>Part 6</a:t>
            </a:r>
            <a:endParaRPr lang="en-US" altLang="en-US" sz="3200" b="1" dirty="0"/>
          </a:p>
        </p:txBody>
      </p:sp>
      <p:pic>
        <p:nvPicPr>
          <p:cNvPr id="4" name="Picture 3"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ectangle 1"/>
          <p:cNvSpPr/>
          <p:nvPr/>
        </p:nvSpPr>
        <p:spPr>
          <a:xfrm>
            <a:off x="3657600" y="1600200"/>
            <a:ext cx="4572000" cy="4247317"/>
          </a:xfrm>
          <a:prstGeom prst="rect">
            <a:avLst/>
          </a:prstGeom>
        </p:spPr>
        <p:txBody>
          <a:bodyPr>
            <a:spAutoFit/>
          </a:bodyPr>
          <a:lstStyle/>
          <a:p>
            <a:pPr eaLnBrk="1" hangingPunct="1"/>
            <a:r>
              <a:rPr lang="en-US" b="1" dirty="0">
                <a:latin typeface="Book Antiqua" panose="02040602050305030304" pitchFamily="18" charset="0"/>
              </a:rPr>
              <a:t>“Much of the current debate about inherited wealth in a number of Western countries is informed by the notion that most of today’s top incomes are the product of passive returns on financial capital rather than labor. But in a new National Bureau of Economic Research working paper, four U.S. economists stipulate that much of that income actually comes from the returns on the aptitudes, or human capital, of the working rich; these returns are so great because large human capital is exceedingly rare ...”</a:t>
            </a:r>
            <a:br>
              <a:rPr lang="en-US" b="1" dirty="0">
                <a:latin typeface="Book Antiqua" panose="02040602050305030304" pitchFamily="18" charset="0"/>
              </a:rPr>
            </a:br>
            <a:endParaRPr lang="en-US" altLang="en-US" b="1" dirty="0">
              <a:latin typeface="Book Antiqua" panose="02040602050305030304" pitchFamily="18" charset="0"/>
            </a:endParaRPr>
          </a:p>
        </p:txBody>
      </p:sp>
      <p:pic>
        <p:nvPicPr>
          <p:cNvPr id="9218" name="Picture 2" descr="Image result for leonid bershid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2514600"/>
            <a:ext cx="2432049" cy="182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563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ectangle 1"/>
          <p:cNvSpPr/>
          <p:nvPr/>
        </p:nvSpPr>
        <p:spPr>
          <a:xfrm>
            <a:off x="2743200" y="914400"/>
            <a:ext cx="5867400" cy="5324535"/>
          </a:xfrm>
          <a:prstGeom prst="rect">
            <a:avLst/>
          </a:prstGeom>
        </p:spPr>
        <p:txBody>
          <a:bodyPr wrap="square">
            <a:spAutoFit/>
          </a:bodyPr>
          <a:lstStyle/>
          <a:p>
            <a:pPr eaLnBrk="1" hangingPunct="1"/>
            <a:r>
              <a:rPr lang="en-US" sz="2000" b="1" dirty="0">
                <a:latin typeface="Book Antiqua" panose="02040602050305030304" pitchFamily="18" charset="0"/>
              </a:rPr>
              <a:t>“In their important 2018, “Distributional National Accounts,” Thomas Piketty, Emmanuel </a:t>
            </a:r>
            <a:r>
              <a:rPr lang="en-US" sz="2000" b="1" dirty="0" err="1">
                <a:latin typeface="Book Antiqua" panose="02040602050305030304" pitchFamily="18" charset="0"/>
              </a:rPr>
              <a:t>Saez</a:t>
            </a:r>
            <a:r>
              <a:rPr lang="en-US" sz="2000" b="1" dirty="0">
                <a:latin typeface="Book Antiqua" panose="02040602050305030304" pitchFamily="18" charset="0"/>
              </a:rPr>
              <a:t> and Gabriel </a:t>
            </a:r>
            <a:r>
              <a:rPr lang="en-US" sz="2000" b="1" dirty="0" err="1">
                <a:latin typeface="Book Antiqua" panose="02040602050305030304" pitchFamily="18" charset="0"/>
              </a:rPr>
              <a:t>Zucman</a:t>
            </a:r>
            <a:r>
              <a:rPr lang="en-US" sz="2000" b="1" dirty="0">
                <a:latin typeface="Book Antiqua" panose="02040602050305030304" pitchFamily="18" charset="0"/>
              </a:rPr>
              <a:t> wrote that, </a:t>
            </a:r>
            <a:r>
              <a:rPr lang="en-US" sz="2000" b="1" i="1" dirty="0">
                <a:latin typeface="Book Antiqua" panose="02040602050305030304" pitchFamily="18" charset="0"/>
              </a:rPr>
              <a:t>in contrast to earlier decades, the increase in income concentration over the past 15 years derives from a boom in the income from equity and bonds at the top</a:t>
            </a:r>
            <a:r>
              <a:rPr lang="en-US" sz="2000" b="1" dirty="0">
                <a:latin typeface="Book Antiqua" panose="02040602050305030304" pitchFamily="18" charset="0"/>
              </a:rPr>
              <a:t>. This implies that the top incomes of the 20th century — those of top executives, star performers and professional athletes — grew because the richest received bigger pay for work considered unique. Now the elite grows wealthier simply by virtue of owning assets. The authors say the new state of affairs is manifestly unfair, especially since the assets can be passed by inheritance, creating an idle owner class, somewhat like the old aristocracy, that vacuums up much of societies’ cash.”</a:t>
            </a:r>
            <a:endParaRPr lang="en-US" altLang="en-US" sz="2000" b="1" dirty="0">
              <a:latin typeface="Book Antiqua" panose="02040602050305030304" pitchFamily="18" charset="0"/>
            </a:endParaRPr>
          </a:p>
        </p:txBody>
      </p:sp>
      <p:pic>
        <p:nvPicPr>
          <p:cNvPr id="8194" name="Picture 2" descr="Image result for leonid bershid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2025649" cy="1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8685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8" name="Picture 4" descr="Image result for capitalists in the twenty-first century, by matthew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 y="1600200"/>
            <a:ext cx="7096125"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8702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290" name="Picture 2" descr="Image result for capitalists in the twenty-first century, by matthew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350168"/>
            <a:ext cx="7391400" cy="415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479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0" name="Picture 2" descr="taxpayer-chart.p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85800"/>
            <a:ext cx="590550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563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3314" name="Picture 2" descr="https://sc.cnbcfm.com/applications/cnbc.com/resources/files/2018/02/27/Figure%20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7067550" cy="3546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555" name="Picture 7" descr="Image result for us household income based on race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5532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4338" name="Picture 2" descr="Image result for median income by rac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7497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5362" name="Picture 2" descr="Image result for median income by educational level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447800"/>
            <a:ext cx="7450666"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6" name="Picture 2" descr="Image result for median income by educational level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714375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07874" y="5486400"/>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Rockwell" pitchFamily="18" charset="0"/>
              </a:rPr>
              <a:t>Widening Gaps </a:t>
            </a:r>
            <a:r>
              <a:rPr lang="en-US" altLang="en-US" b="1" dirty="0" smtClean="0">
                <a:latin typeface="Rockwell" pitchFamily="18" charset="0"/>
              </a:rPr>
              <a:t>in Income</a:t>
            </a:r>
            <a:endParaRPr lang="en-US" altLang="en-US" b="1" dirty="0">
              <a:latin typeface="Rockwell" pitchFamily="18" charset="0"/>
            </a:endParaRPr>
          </a:p>
        </p:txBody>
      </p:sp>
      <p:pic>
        <p:nvPicPr>
          <p:cNvPr id="6" name="Picture 5"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74" y="3810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9k="/>
          <p:cNvSpPr>
            <a:spLocks noChangeAspect="1" noChangeArrowheads="1"/>
          </p:cNvSpPr>
          <p:nvPr/>
        </p:nvSpPr>
        <p:spPr bwMode="auto">
          <a:xfrm>
            <a:off x="4616450" y="5729288"/>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7410" name="Picture 2" descr="Image result for Women's median weekly earnings by educational attainment, rac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85800"/>
            <a:ext cx="6066691"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019675"/>
            <a:ext cx="114776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Image result for top 10%wealth share vs. bottom 90% in the 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38200"/>
            <a:ext cx="74295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 name="Picture 2" descr="Image result for Gabriel Zuc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961332"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938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 name="Rectangle 2"/>
          <p:cNvSpPr/>
          <p:nvPr/>
        </p:nvSpPr>
        <p:spPr>
          <a:xfrm>
            <a:off x="4882392" y="2346711"/>
            <a:ext cx="3505200" cy="2031325"/>
          </a:xfrm>
          <a:prstGeom prst="rect">
            <a:avLst/>
          </a:prstGeom>
        </p:spPr>
        <p:txBody>
          <a:bodyPr wrap="square">
            <a:spAutoFit/>
          </a:bodyPr>
          <a:lstStyle/>
          <a:p>
            <a:pPr eaLnBrk="1" hangingPunct="1"/>
            <a:r>
              <a:rPr lang="en-US" altLang="en-US" b="1" dirty="0"/>
              <a:t>“Wealth inequality has increased dramatically since the 1980s, with a top 1% wealth share around 40% in 2016 vs. 25%-30% in the 1980s. The wealth share owned by the bottom 90% has collapsed in similar proportions.”</a:t>
            </a:r>
          </a:p>
        </p:txBody>
      </p:sp>
      <p:pic>
        <p:nvPicPr>
          <p:cNvPr id="4100" name="Picture 4" descr="Image result for Gabriel Zuc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90774"/>
            <a:ext cx="2931870" cy="195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3743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43000" y="5410200"/>
            <a:ext cx="7162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Rockwell" pitchFamily="18" charset="0"/>
              </a:rPr>
              <a:t>Widening Gaps </a:t>
            </a:r>
            <a:r>
              <a:rPr lang="en-US" altLang="en-US" b="1" dirty="0" smtClean="0">
                <a:latin typeface="Rockwell" pitchFamily="18" charset="0"/>
              </a:rPr>
              <a:t>in Asset Ownership</a:t>
            </a:r>
            <a:endParaRPr lang="en-US" altLang="en-US" b="1" dirty="0">
              <a:latin typeface="Rockwell" pitchFamily="18" charset="0"/>
            </a:endParaRPr>
          </a:p>
        </p:txBody>
      </p:sp>
      <p:pic>
        <p:nvPicPr>
          <p:cNvPr id="6" name="Picture 5"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2819"/>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6917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3795" name="Picture 5" descr="Image result for forbes 400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7724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8434" name="Picture 2" descr="Forbes Magazine (October 31, 2018) Special Issue The Forbes 400 Brain Chesky Airbnb CEO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0"/>
            <a:ext cx="3181350"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14981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58" name="Picture 2" descr="Image result for US Household Balance Sheet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84540"/>
            <a:ext cx="6038850" cy="5088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59" name="Picture 2" descr="Image result for income inequality in the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4295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9764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891" name="Picture 7" descr="u-s-hh-net-worth-by-age-of-hh-hea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7025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Picture 2" descr="Image result for median household income in the 21st cent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6229744"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484" name="Picture 4" descr="Image result for retirement savings of 100 u.s. ceo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
            <a:ext cx="6248400" cy="499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3775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9939" name="Picture 5" descr="http://www.ips-dc.org/wp-content/uploads/2017/09/Screen-Shot-2017-09-11-at-5.58.26-PM-312x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62000"/>
            <a:ext cx="41005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87" name="TextBox 1"/>
          <p:cNvSpPr txBox="1">
            <a:spLocks noChangeArrowheads="1"/>
          </p:cNvSpPr>
          <p:nvPr/>
        </p:nvSpPr>
        <p:spPr bwMode="auto">
          <a:xfrm>
            <a:off x="3048000" y="975442"/>
            <a:ext cx="51816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buFont typeface="Arial" panose="020B0604020202020204" pitchFamily="34" charset="0"/>
              <a:buChar char="•"/>
            </a:pPr>
            <a:r>
              <a:rPr lang="en-US" altLang="en-US" sz="2000" b="1" dirty="0"/>
              <a:t>The nation’s overall median wealth decreased nearly 20% from 1983 to 2013, from $78,000 to $64,000</a:t>
            </a:r>
          </a:p>
          <a:p>
            <a:pPr>
              <a:buFont typeface="Arial" panose="020B0604020202020204" pitchFamily="34" charset="0"/>
              <a:buChar char="•"/>
            </a:pPr>
            <a:r>
              <a:rPr lang="en-US" altLang="en-US" sz="2000" b="1" dirty="0"/>
              <a:t>White households in the middle income quintile own nearly eight times as much wealth ($86,100) as Black middle-income earners ($11,000) and ten times that of their Latino counterparts ($8,600)</a:t>
            </a:r>
          </a:p>
          <a:p>
            <a:pPr>
              <a:buFont typeface="Arial" panose="020B0604020202020204" pitchFamily="34" charset="0"/>
              <a:buChar char="•"/>
            </a:pPr>
            <a:r>
              <a:rPr lang="en-US" altLang="en-US" sz="2000" b="1" dirty="0"/>
              <a:t>On average, only Black and Latino households with an advanced degree have middle-class wealth or higher, while White households, on average, need only a high school diploma to attain that same level of wealth</a:t>
            </a:r>
          </a:p>
        </p:txBody>
      </p:sp>
      <p:pic>
        <p:nvPicPr>
          <p:cNvPr id="21506" name="Picture 2" descr="Image result for retirement savings of 100 u.s. ce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143000"/>
            <a:ext cx="1825584" cy="1026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etirement savings of 100 u.s. ce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514600"/>
            <a:ext cx="1825584" cy="1026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etirement savings of 100 u.s. ce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962400"/>
            <a:ext cx="1825584" cy="1026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0" name="Picture 2" descr="Image result for white wealth vs. black w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5305425" cy="41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6596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4578" name="Picture 2" descr="https://voxeu.org/sites/default/files/styles/author_photo_-_sidebar/public/author_photos/EdWolf.jpg?itok=WtiQd_q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995" y="1409700"/>
            <a:ext cx="2692399"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7004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ectangle 1"/>
          <p:cNvSpPr/>
          <p:nvPr/>
        </p:nvSpPr>
        <p:spPr>
          <a:xfrm>
            <a:off x="3733800" y="1859339"/>
            <a:ext cx="4572000" cy="3139321"/>
          </a:xfrm>
          <a:prstGeom prst="rect">
            <a:avLst/>
          </a:prstGeom>
        </p:spPr>
        <p:txBody>
          <a:bodyPr>
            <a:spAutoFit/>
          </a:bodyPr>
          <a:lstStyle/>
          <a:p>
            <a:pPr eaLnBrk="1" hangingPunct="1"/>
            <a:r>
              <a:rPr lang="en-US" altLang="en-US" b="1" dirty="0"/>
              <a:t>“[T]he Great Recession from 2007 to 2010 hit African-American households much harder than whites. Indeed, the mean wealth of black households suffered a 33% decline in real terms. The relative (and absolute) losses suffered by black households from 2007 to 2010 are to a large extent ascribable to the fact that blacks had a higher share of homes in their portfolio than did whites and </a:t>
            </a:r>
            <a:r>
              <a:rPr lang="en-US" altLang="en-US" b="1" dirty="0" smtClean="0"/>
              <a:t>a much </a:t>
            </a:r>
            <a:r>
              <a:rPr lang="en-US" altLang="en-US" b="1" dirty="0"/>
              <a:t>higher debt-net worth ratio (0.55 versus 0.15).”</a:t>
            </a:r>
          </a:p>
        </p:txBody>
      </p:sp>
      <p:pic>
        <p:nvPicPr>
          <p:cNvPr id="5" name="Picture 2" descr="https://voxeu.org/sites/default/files/styles/author_photo_-_sidebar/public/author_photos/EdWolf.jpg?itok=WtiQd_q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2" y="2057400"/>
            <a:ext cx="1876425" cy="281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42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556" name="Picture 4" descr="https://voxeu.org/sites/default/files/image/FromMay2014/wolff23decfi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701926"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2" name="Picture 2" descr="Average Wealth of Asian Americ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0"/>
            <a:ext cx="5450827"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7656" name="Picture 8" descr="Image result for asian-american homeown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987" y="3581400"/>
            <a:ext cx="3865576" cy="2300018"/>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Image result for asian-american homeowners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362" y="3919268"/>
            <a:ext cx="235792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asian-american homeowner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239" y="723151"/>
            <a:ext cx="3014752" cy="2640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asian-american homeownersh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3362" y="594601"/>
            <a:ext cx="2357920" cy="332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06993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0179" name="Picture 5" descr="Miller_RetirementCrisis-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7451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7456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0" name="Picture 2" descr="Image result for median household income in the 21st cent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608994"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4" name="Picture 2" descr="Image result for americans have no retirement savings or pension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477000" cy="364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7084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2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71475"/>
            <a:ext cx="8993187"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0" y="5867400"/>
            <a:ext cx="23391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latin typeface="Rockwell" pitchFamily="18" charset="0"/>
              </a:rPr>
              <a:t>End Part 6</a:t>
            </a:r>
          </a:p>
        </p:txBody>
      </p:sp>
      <p:pic>
        <p:nvPicPr>
          <p:cNvPr id="6" name="Picture 5"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434263"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https://sc.cnbcfm.com/applications/cnbc.com/resources/files/2018/03/12/states-with-the-highest-income-inequality-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4553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3331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478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608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15" name="TextBox 1"/>
          <p:cNvSpPr txBox="1">
            <a:spLocks noChangeArrowheads="1"/>
          </p:cNvSpPr>
          <p:nvPr/>
        </p:nvSpPr>
        <p:spPr bwMode="auto">
          <a:xfrm>
            <a:off x="542925" y="1524000"/>
            <a:ext cx="5562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latin typeface="Book Antiqua" panose="02040602050305030304" pitchFamily="18" charset="0"/>
              </a:rPr>
              <a:t>“In 1980, the average worker on the bottom half of America’s income ladder earned about $16,000 a year (in today’s money). Over the ensuing three-and-a-half decades, the average national income in the United States grew by 61 percent. That rising tide lifted all boats so high that, by 2014, the average worker in the bottom 50 percent took home a whopping … $16,000 a year. Meanwhile, the average denizen of the top one percent went from earning an inflation-adjusted $428,000 in 1980, to taking home $1,304,800 in 2014.”</a:t>
            </a:r>
          </a:p>
        </p:txBody>
      </p:sp>
      <p:pic>
        <p:nvPicPr>
          <p:cNvPr id="13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362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2" name="Picture 2" descr="Image result for leonid bershid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52832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87666"/>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6556</TotalTime>
  <Words>2721</Words>
  <Application>Microsoft Office PowerPoint</Application>
  <PresentationFormat>On-screen Show (4:3)</PresentationFormat>
  <Paragraphs>98</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Book Antiqua</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 Dodson</dc:creator>
  <cp:lastModifiedBy>Owner</cp:lastModifiedBy>
  <cp:revision>255</cp:revision>
  <dcterms:created xsi:type="dcterms:W3CDTF">2010-08-28T01:18:10Z</dcterms:created>
  <dcterms:modified xsi:type="dcterms:W3CDTF">2019-02-18T23:28:55Z</dcterms:modified>
</cp:coreProperties>
</file>