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669" r:id="rId2"/>
    <p:sldId id="670" r:id="rId3"/>
    <p:sldId id="657" r:id="rId4"/>
    <p:sldId id="658" r:id="rId5"/>
    <p:sldId id="659" r:id="rId6"/>
    <p:sldId id="695" r:id="rId7"/>
    <p:sldId id="718" r:id="rId8"/>
    <p:sldId id="706" r:id="rId9"/>
    <p:sldId id="701" r:id="rId10"/>
    <p:sldId id="696" r:id="rId11"/>
    <p:sldId id="708" r:id="rId12"/>
    <p:sldId id="707" r:id="rId13"/>
    <p:sldId id="709" r:id="rId14"/>
    <p:sldId id="697" r:id="rId15"/>
    <p:sldId id="710" r:id="rId16"/>
    <p:sldId id="692" r:id="rId17"/>
    <p:sldId id="661" r:id="rId18"/>
    <p:sldId id="662" r:id="rId19"/>
    <p:sldId id="703" r:id="rId20"/>
    <p:sldId id="711" r:id="rId21"/>
    <p:sldId id="719" r:id="rId22"/>
    <p:sldId id="665" r:id="rId23"/>
    <p:sldId id="713" r:id="rId24"/>
    <p:sldId id="720" r:id="rId25"/>
    <p:sldId id="666" r:id="rId26"/>
    <p:sldId id="714" r:id="rId27"/>
    <p:sldId id="721" r:id="rId28"/>
    <p:sldId id="694" r:id="rId29"/>
    <p:sldId id="722" r:id="rId30"/>
    <p:sldId id="723" r:id="rId31"/>
    <p:sldId id="715" r:id="rId32"/>
    <p:sldId id="668" r:id="rId33"/>
    <p:sldId id="716" r:id="rId34"/>
    <p:sldId id="717" r:id="rId35"/>
    <p:sldId id="699" r:id="rId36"/>
    <p:sldId id="712" r:id="rId37"/>
    <p:sldId id="700" r:id="rId38"/>
    <p:sldId id="690"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74026" autoAdjust="0"/>
  </p:normalViewPr>
  <p:slideViewPr>
    <p:cSldViewPr>
      <p:cViewPr varScale="1">
        <p:scale>
          <a:sx n="95" d="100"/>
          <a:sy n="95" d="100"/>
        </p:scale>
        <p:origin x="99"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CDADE58-C738-4484-A489-1449BCBDCDED}" type="slidenum">
              <a:rPr lang="en-US" altLang="en-US"/>
              <a:pPr>
                <a:defRPr/>
              </a:pPr>
              <a:t>‹#›</a:t>
            </a:fld>
            <a:endParaRPr lang="en-US" altLang="en-US"/>
          </a:p>
        </p:txBody>
      </p:sp>
    </p:spTree>
    <p:extLst>
      <p:ext uri="{BB962C8B-B14F-4D97-AF65-F5344CB8AC3E}">
        <p14:creationId xmlns:p14="http://schemas.microsoft.com/office/powerpoint/2010/main" val="1049332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77D0064-6783-494A-B83F-8D3DE1919D01}"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4314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C4693A95-70DB-4134-ACCD-7FE00297806F}"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dirty="0" smtClean="0"/>
              <a:t>The result of the recession was a drop in the rate of homeownership to 63.5 percent by 2015, slowly recovering to 64.4 during the third quarter of 2018.</a:t>
            </a:r>
            <a:endParaRPr lang="en-US" altLang="en-US" dirty="0" smtClean="0"/>
          </a:p>
        </p:txBody>
      </p:sp>
    </p:spTree>
    <p:extLst>
      <p:ext uri="{BB962C8B-B14F-4D97-AF65-F5344CB8AC3E}">
        <p14:creationId xmlns:p14="http://schemas.microsoft.com/office/powerpoint/2010/main" val="263939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1894A4-16B2-4C3C-BF32-48B307B411ED}"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ATTOM Data Solutions reported in September</a:t>
            </a:r>
            <a:r>
              <a:rPr lang="en-US" altLang="en-US" b="1" baseline="0" dirty="0" smtClean="0"/>
              <a:t> 2018 that one in ten owners of a residential property with mortgage debt would be unable to sell their property and pay off the loan balance. This chart identifies some of the counties with the highest percentage of declining property values.</a:t>
            </a:r>
            <a:endParaRPr lang="en-US" altLang="en-US" b="1" dirty="0" smtClean="0"/>
          </a:p>
        </p:txBody>
      </p:sp>
    </p:spTree>
    <p:extLst>
      <p:ext uri="{BB962C8B-B14F-4D97-AF65-F5344CB8AC3E}">
        <p14:creationId xmlns:p14="http://schemas.microsoft.com/office/powerpoint/2010/main" val="268555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1894A4-16B2-4C3C-BF32-48B307B411ED}"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Conversely, this </a:t>
            </a:r>
            <a:r>
              <a:rPr lang="en-US" altLang="en-US" b="1" baseline="0" dirty="0" smtClean="0"/>
              <a:t>map, based on data released by </a:t>
            </a:r>
            <a:r>
              <a:rPr lang="en-US" altLang="en-US" b="1" dirty="0" err="1" smtClean="0"/>
              <a:t>CoreLogic</a:t>
            </a:r>
            <a:r>
              <a:rPr lang="en-US" altLang="en-US" b="1" dirty="0" smtClean="0"/>
              <a:t>, indicates the percent of property owners in each state that enjoy at least a 20 percent</a:t>
            </a:r>
            <a:r>
              <a:rPr lang="en-US" altLang="en-US" b="1" baseline="0" dirty="0" smtClean="0"/>
              <a:t> equity position in their property. </a:t>
            </a:r>
            <a:endParaRPr lang="en-US" altLang="en-US" b="1" dirty="0" smtClean="0"/>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276031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1894A4-16B2-4C3C-BF32-48B307B411ED}"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b="1" dirty="0" smtClean="0"/>
          </a:p>
          <a:p>
            <a:pPr eaLnBrk="1" hangingPunct="1"/>
            <a:r>
              <a:rPr lang="en-US" altLang="en-US" b="1" dirty="0" smtClean="0"/>
              <a:t>In January 0f 2018, the</a:t>
            </a:r>
            <a:r>
              <a:rPr lang="en-US" altLang="en-US" b="1" baseline="0" dirty="0" smtClean="0"/>
              <a:t> real estate tracking firm </a:t>
            </a:r>
            <a:r>
              <a:rPr lang="en-US" altLang="en-US" b="1" baseline="0" dirty="0" err="1" smtClean="0"/>
              <a:t>Zillo</a:t>
            </a:r>
            <a:r>
              <a:rPr lang="en-US" altLang="en-US" b="1" baseline="0" dirty="0" smtClean="0"/>
              <a:t> estimated the total value of all residential property in the United States at around $31.8 trillion. Values increased by nearly $2 trillion during 2017. In January 2019, </a:t>
            </a:r>
            <a:r>
              <a:rPr lang="en-US" altLang="en-US" b="1" baseline="0" dirty="0" err="1" smtClean="0"/>
              <a:t>Zillo</a:t>
            </a:r>
            <a:r>
              <a:rPr lang="en-US" altLang="en-US" b="1" baseline="0" dirty="0" smtClean="0"/>
              <a:t> released data indicating an additional increase of $1.9 trillion in 2018, for a total of $33.3 trillion. Analysts hold widely different opinions over whether these prices can be sustained given the Federal Reserve’s interest rate increases and other economic factors, such as stagnant wage levels and rising costs of living.</a:t>
            </a:r>
            <a:endParaRPr lang="en-US" altLang="en-US" b="1" dirty="0" smtClean="0"/>
          </a:p>
        </p:txBody>
      </p:sp>
    </p:spTree>
    <p:extLst>
      <p:ext uri="{BB962C8B-B14F-4D97-AF65-F5344CB8AC3E}">
        <p14:creationId xmlns:p14="http://schemas.microsoft.com/office/powerpoint/2010/main" val="207350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ED7224-63E3-43D8-8BBF-8C80789AACEE}"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Despite the continued</a:t>
            </a:r>
            <a:r>
              <a:rPr lang="en-US" altLang="en-US" b="1" baseline="0" dirty="0" smtClean="0"/>
              <a:t> increase in the cost of a residential property, f</a:t>
            </a:r>
            <a:r>
              <a:rPr lang="en-US" altLang="en-US" b="1" dirty="0" smtClean="0"/>
              <a:t>irst-time homebuyers made up  over 60 percent of housing sales growth between 2012 and 2017. They purchased 2 million single-family properties in 2016, the most since 2006, accounting for 37 percent of all single-family property sales. </a:t>
            </a:r>
            <a:r>
              <a:rPr lang="en-US" altLang="en-US" dirty="0" smtClean="0"/>
              <a:t>[Source: “First-Time Homebuyer Market Report,” Genworth Mortgage Insurance, June 2017] </a:t>
            </a:r>
            <a:r>
              <a:rPr lang="en-US" altLang="en-US" b="1" dirty="0" smtClean="0"/>
              <a:t>That</a:t>
            </a:r>
            <a:r>
              <a:rPr lang="en-US" altLang="en-US" b="1" baseline="0" dirty="0" smtClean="0"/>
              <a:t> number increased to 2.1 million in 2017 – 300,000 more than the historical average over the last 25 years. A 2018 analysis by Genworth explains how this has been possible:</a:t>
            </a:r>
          </a:p>
          <a:p>
            <a:pPr eaLnBrk="1" hangingPunct="1"/>
            <a:endParaRPr lang="en-US" altLang="en-US" b="1" dirty="0" smtClean="0"/>
          </a:p>
        </p:txBody>
      </p:sp>
    </p:spTree>
    <p:extLst>
      <p:ext uri="{BB962C8B-B14F-4D97-AF65-F5344CB8AC3E}">
        <p14:creationId xmlns:p14="http://schemas.microsoft.com/office/powerpoint/2010/main" val="412410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ED7224-63E3-43D8-8BBF-8C80789AACEE}"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“Down payment has always been the biggest hurdle facing potential first-time homebuyers.  Low down payment mortgages allows these buyers to afford entry-level homes using a small amount of savings.  In the past three years, 79 percent of first-time homebuyers have relied on low down payment mortgage products.  We expect that trend to continue with the low down payment mortgage market growing with the first-time homebuyer market.” </a:t>
            </a:r>
            <a:r>
              <a:rPr lang="en-US" sz="1200" b="0" i="0" kern="1200" dirty="0" smtClean="0">
                <a:solidFill>
                  <a:schemeClr val="tx1"/>
                </a:solidFill>
                <a:effectLst/>
                <a:latin typeface="Arial" panose="020B0604020202020204" pitchFamily="34" charset="0"/>
                <a:ea typeface="+mn-ea"/>
                <a:cs typeface="+mn-cs"/>
              </a:rPr>
              <a:t>[Source: Tian Liu. “Genworth</a:t>
            </a:r>
            <a:r>
              <a:rPr lang="en-US" sz="1200" b="0" i="0" kern="1200" baseline="0" dirty="0" smtClean="0">
                <a:solidFill>
                  <a:schemeClr val="tx1"/>
                </a:solidFill>
                <a:effectLst/>
                <a:latin typeface="Arial" panose="020B0604020202020204" pitchFamily="34" charset="0"/>
                <a:ea typeface="+mn-ea"/>
                <a:cs typeface="+mn-cs"/>
              </a:rPr>
              <a:t> Releases Fourth Report Edition to Track the Entire First-Time Homebuyer Market,” Genworth.com, 22 February, 2018]</a:t>
            </a:r>
            <a:endParaRPr lang="en-US" altLang="en-US" b="0" dirty="0" smtClean="0"/>
          </a:p>
        </p:txBody>
      </p:sp>
    </p:spTree>
    <p:extLst>
      <p:ext uri="{BB962C8B-B14F-4D97-AF65-F5344CB8AC3E}">
        <p14:creationId xmlns:p14="http://schemas.microsoft.com/office/powerpoint/2010/main" val="412997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9371D37-F74D-4FD1-820B-181F38A5D8A8}"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In January of 2018, National Association of Realtors chief economist Lawrence Yun commented on the shortage of affordable housing options in many cities and metropolitan markets across the country:</a:t>
            </a:r>
          </a:p>
          <a:p>
            <a:pPr eaLnBrk="1" hangingPunct="1"/>
            <a:endParaRPr lang="en-US" altLang="en-US" b="1" dirty="0" smtClean="0"/>
          </a:p>
        </p:txBody>
      </p:sp>
    </p:spTree>
    <p:extLst>
      <p:ext uri="{BB962C8B-B14F-4D97-AF65-F5344CB8AC3E}">
        <p14:creationId xmlns:p14="http://schemas.microsoft.com/office/powerpoint/2010/main" val="99510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D0B0938-D34B-4E9E-8010-A6A2D236BA1B}"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z="900" b="1" smtClean="0">
                <a:latin typeface="Rockwell" pitchFamily="18" charset="0"/>
              </a:rPr>
              <a:t>“Buyers throughout the country continue to be hamstrung by record-low supply levels that are pushing up prices – especially at the lower end of the market.”</a:t>
            </a:r>
            <a:endParaRPr lang="en-US" altLang="en-US" sz="900" smtClean="0">
              <a:solidFill>
                <a:schemeClr val="bg1"/>
              </a:solidFill>
              <a:latin typeface="Rockwell" pitchFamily="18" charset="0"/>
            </a:endParaRPr>
          </a:p>
        </p:txBody>
      </p:sp>
    </p:spTree>
    <p:extLst>
      <p:ext uri="{BB962C8B-B14F-4D97-AF65-F5344CB8AC3E}">
        <p14:creationId xmlns:p14="http://schemas.microsoft.com/office/powerpoint/2010/main" val="1381037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E89C26C-44F0-4AF5-ABBE-B14A7B2D4823}"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One of the serious challenges for communities looking to increase the supply of affordable housing  is, of course, acquiring land at a price that allows affordable housing units to be constructed.  The problem is not universal, however. Many cities have large quantities of land that can be offered to developers at below-market prices in return for a commitment to construct affordable housing.</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449129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02EF6C9-5BD1-41F7-B519-091B992B4177}"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Since 2014 the City of Chicago</a:t>
            </a:r>
            <a:r>
              <a:rPr lang="en-US" altLang="en-US" b="1" baseline="0" dirty="0" smtClean="0"/>
              <a:t> has been selling City-owned lots for $1 to “local property owners.” As of October 2018, nearly 2,000 lots had been sold and used for new social spaces, or to grow plants.</a:t>
            </a:r>
            <a:endParaRPr lang="en-US" altLang="en-US" dirty="0" smtClean="0"/>
          </a:p>
        </p:txBody>
      </p:sp>
    </p:spTree>
    <p:extLst>
      <p:ext uri="{BB962C8B-B14F-4D97-AF65-F5344CB8AC3E}">
        <p14:creationId xmlns:p14="http://schemas.microsoft.com/office/powerpoint/2010/main" val="12083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altLang="en-US" b="1" smtClean="0"/>
              <a:t>The ownership of a residential property was almost taken for granted by a majority of White Americans who reached adulthood in the 1950s, their children who entered the workforce in the 1970s, and even their grandchildren who came of age in the 1990s. The crash of the nation’s property markets in 2007-2008 has had long-lasting consequences, unevenly distributed across the United States.</a:t>
            </a:r>
          </a:p>
          <a:p>
            <a:pPr eaLnBrk="1" hangingPunct="1"/>
            <a:endParaRPr lang="en-US" altLang="en-US" b="1"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597049-E72B-4B2B-87B2-8EA5A44C48D1}"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1871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02EF6C9-5BD1-41F7-B519-091B992B4177}"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Cities often decide to raise cash by selling off prime publicly</a:t>
            </a:r>
            <a:r>
              <a:rPr lang="en-US" altLang="en-US" b="1" baseline="0" dirty="0" smtClean="0"/>
              <a:t>-owned locations. A much better long-term option, I argue, is to offer the land under a leasehold arrangement that allows for increases in the ground rent payments as market circumstances warrant. </a:t>
            </a:r>
            <a:endParaRPr lang="en-US" altLang="en-US" b="1" dirty="0" smtClean="0"/>
          </a:p>
        </p:txBody>
      </p:sp>
    </p:spTree>
    <p:extLst>
      <p:ext uri="{BB962C8B-B14F-4D97-AF65-F5344CB8AC3E}">
        <p14:creationId xmlns:p14="http://schemas.microsoft.com/office/powerpoint/2010/main" val="1617322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1894A4-16B2-4C3C-BF32-48B307B411ED}"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baseline="0" dirty="0" smtClean="0"/>
              <a:t>By mid-2018 the median price of a residential property was back to $280,000 – from a low of $159,000 in West Virginia to a high of $619,000 in Hawaii. While labor and materials costs can differ to some extent location to location, the fundamental reason for the huge difference is the cost of land. Communities desperate to attract new residents and businesses sometimes offer land free to those willing to locate in the community and meet certain minimum eligibility criteria.</a:t>
            </a:r>
            <a:endParaRPr lang="en-US" altLang="en-US" b="1" dirty="0" smtClean="0"/>
          </a:p>
        </p:txBody>
      </p:sp>
    </p:spTree>
    <p:extLst>
      <p:ext uri="{BB962C8B-B14F-4D97-AF65-F5344CB8AC3E}">
        <p14:creationId xmlns:p14="http://schemas.microsoft.com/office/powerpoint/2010/main" val="896103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672D3C0-41D3-4B30-8F31-5748BB4E8EB6}"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dirty="0" smtClean="0"/>
              <a:t>Property prices in some “hot markets” continue to rise at annual double-digit rates. The median property price in San Francisco reached $1,293,000 in December of 2017, a 12.8 percent increase in just one year.</a:t>
            </a:r>
            <a:r>
              <a:rPr lang="en-US" altLang="en-US" b="1" baseline="0" dirty="0" smtClean="0"/>
              <a:t> Fast forward to January 2019 and that number climbed to $1,378,200.</a:t>
            </a:r>
            <a:r>
              <a:rPr lang="en-US" altLang="en-US" b="1" dirty="0" smtClean="0"/>
              <a:t>  </a:t>
            </a:r>
          </a:p>
        </p:txBody>
      </p:sp>
    </p:spTree>
    <p:extLst>
      <p:ext uri="{BB962C8B-B14F-4D97-AF65-F5344CB8AC3E}">
        <p14:creationId xmlns:p14="http://schemas.microsoft.com/office/powerpoint/2010/main" val="127318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C90D80D-FBE4-4497-A6D6-E7BE0B633ADA}"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With median property prices in California double that of many other parts of the country, there has been an</a:t>
            </a:r>
            <a:r>
              <a:rPr lang="en-US" altLang="en-US" b="1" baseline="0" dirty="0" smtClean="0"/>
              <a:t> exodus of </a:t>
            </a:r>
            <a:r>
              <a:rPr lang="en-US" altLang="en-US" b="1" baseline="0" dirty="0" smtClean="0"/>
              <a:t>people – and businesses. </a:t>
            </a:r>
            <a:r>
              <a:rPr lang="en-US" altLang="en-US" b="1" baseline="0" dirty="0" smtClean="0"/>
              <a:t>Between 2006 and 2016, over a million more people moved out of California than moved in. </a:t>
            </a:r>
            <a:r>
              <a:rPr lang="en-US" altLang="en-US" b="0" baseline="0" dirty="0" smtClean="0"/>
              <a:t>[Source: “Growth Amid Dysfunction: An Analysis of Trends in Housing, Migration, and Employment,” Next 10.org, 3 May, 2018] </a:t>
            </a:r>
            <a:r>
              <a:rPr lang="en-US" altLang="en-US" b="0" baseline="0" dirty="0" smtClean="0"/>
              <a:t> </a:t>
            </a:r>
            <a:r>
              <a:rPr lang="en-US" altLang="en-US" b="1" baseline="0" dirty="0" smtClean="0"/>
              <a:t>Around 130,000 </a:t>
            </a:r>
            <a:r>
              <a:rPr lang="en-US" altLang="en-US" b="1" baseline="0" dirty="0" smtClean="0"/>
              <a:t>people left California for other states during 2017, and another 156,000 left in 2018. </a:t>
            </a:r>
            <a:r>
              <a:rPr lang="en-US" altLang="en-US" b="0" baseline="0" dirty="0" smtClean="0"/>
              <a:t>[Source: U.S. Census Bureau, December 2018]</a:t>
            </a:r>
            <a:endParaRPr lang="en-US" altLang="en-US" b="0" dirty="0" smtClean="0"/>
          </a:p>
          <a:p>
            <a:pPr eaLnBrk="1" hangingPunct="1"/>
            <a:endParaRPr lang="en-US" altLang="en-US" b="1" dirty="0" smtClean="0"/>
          </a:p>
        </p:txBody>
      </p:sp>
    </p:spTree>
    <p:extLst>
      <p:ext uri="{BB962C8B-B14F-4D97-AF65-F5344CB8AC3E}">
        <p14:creationId xmlns:p14="http://schemas.microsoft.com/office/powerpoint/2010/main" val="3886807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0B16DF1-4944-471F-A7E6-10336123B652}"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dirty="0" smtClean="0"/>
              <a:t>And, on the other side of the country, there is the sprawling metropolis of New York City.</a:t>
            </a:r>
            <a:endParaRPr lang="en-US" altLang="en-US" b="1" dirty="0" smtClean="0"/>
          </a:p>
        </p:txBody>
      </p:sp>
    </p:spTree>
    <p:extLst>
      <p:ext uri="{BB962C8B-B14F-4D97-AF65-F5344CB8AC3E}">
        <p14:creationId xmlns:p14="http://schemas.microsoft.com/office/powerpoint/2010/main" val="1107219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0B16DF1-4944-471F-A7E6-10336123B652}" type="slidenum">
              <a:rPr lang="en-US" altLang="en-US" smtClean="0">
                <a:latin typeface="Arial" panose="020B0604020202020204" pitchFamily="34" charset="0"/>
              </a:rPr>
              <a:pPr/>
              <a:t>25</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During 2017 the average price paid for a condominium or co-op in Manhattan was $2.2 million.  Nearly one in five sold for $10 million. However, listings sat for long periods if sellers were unwilling to negotiate a reduction in asking price. It is worth noting that New York City foreclosures in 2017 reached the highest number in eight years, at over 3,300. </a:t>
            </a:r>
            <a:r>
              <a:rPr lang="en-US" altLang="en-US" smtClean="0"/>
              <a:t>[Source: Ameena Walker. “In 2017, NYC foreclosures reached its highest level since 2009,” CURBED New York, 9 January, 2018]</a:t>
            </a:r>
          </a:p>
        </p:txBody>
      </p:sp>
    </p:spTree>
    <p:extLst>
      <p:ext uri="{BB962C8B-B14F-4D97-AF65-F5344CB8AC3E}">
        <p14:creationId xmlns:p14="http://schemas.microsoft.com/office/powerpoint/2010/main" val="3917197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0B16DF1-4944-471F-A7E6-10336123B652}"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dirty="0" smtClean="0"/>
              <a:t>However, median</a:t>
            </a:r>
            <a:r>
              <a:rPr lang="en-US" altLang="en-US" b="1" baseline="0" dirty="0" smtClean="0"/>
              <a:t> resale prices </a:t>
            </a:r>
            <a:r>
              <a:rPr lang="en-US" altLang="en-US" b="1" baseline="0" dirty="0" smtClean="0"/>
              <a:t>fell in </a:t>
            </a:r>
            <a:r>
              <a:rPr lang="en-US" altLang="en-US" b="1" baseline="0" dirty="0" smtClean="0"/>
              <a:t>parts of Manhattan and </a:t>
            </a:r>
            <a:r>
              <a:rPr lang="en-US" altLang="en-US" b="1" baseline="0" dirty="0" smtClean="0"/>
              <a:t>Brooklyn </a:t>
            </a:r>
            <a:r>
              <a:rPr lang="en-US" altLang="en-US" b="1" baseline="0" dirty="0" smtClean="0"/>
              <a:t>since the beginning of 2018, while increasing elsewhere. The buying of properties as speculative investments is said to be contributing to the price climbs in parts of New York City.</a:t>
            </a:r>
          </a:p>
          <a:p>
            <a:pPr eaLnBrk="1" hangingPunct="1"/>
            <a:endParaRPr lang="en-US" altLang="en-US" b="1" dirty="0" smtClean="0"/>
          </a:p>
        </p:txBody>
      </p:sp>
    </p:spTree>
    <p:extLst>
      <p:ext uri="{BB962C8B-B14F-4D97-AF65-F5344CB8AC3E}">
        <p14:creationId xmlns:p14="http://schemas.microsoft.com/office/powerpoint/2010/main" val="3194691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0B16DF1-4944-471F-A7E6-10336123B652}"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dirty="0" smtClean="0"/>
              <a:t>As 2019 began, the average listing price for a residential property in Manhattan was $1.39 million. In Brooklyn this</a:t>
            </a:r>
            <a:r>
              <a:rPr lang="en-US" altLang="en-US" b="1" baseline="0" dirty="0" smtClean="0"/>
              <a:t> was $950,000. Investors are buying into many high-priced new developments across New York City, opting to lease out the units while betting on future price appreciation. At the same time, many </a:t>
            </a:r>
            <a:r>
              <a:rPr lang="en-US" altLang="en-US" b="1" baseline="0" dirty="0" err="1" smtClean="0"/>
              <a:t>hig</a:t>
            </a:r>
            <a:r>
              <a:rPr lang="en-US" altLang="en-US" b="1" baseline="0" dirty="0" smtClean="0"/>
              <a:t>-priced luxury condominium units are languishing on the market.</a:t>
            </a:r>
            <a:endParaRPr lang="en-US" altLang="en-US" b="1" dirty="0" smtClean="0"/>
          </a:p>
        </p:txBody>
      </p:sp>
    </p:spTree>
    <p:extLst>
      <p:ext uri="{BB962C8B-B14F-4D97-AF65-F5344CB8AC3E}">
        <p14:creationId xmlns:p14="http://schemas.microsoft.com/office/powerpoint/2010/main" val="127781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7B4FDE9-F8F4-440A-ACAD-A823932FF5C7}"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dirty="0" smtClean="0"/>
              <a:t>By comparison, the median property value in the City of Philadelphia at the end of 2017 </a:t>
            </a:r>
            <a:r>
              <a:rPr lang="en-US" altLang="en-US" b="1" dirty="0" smtClean="0"/>
              <a:t>was just $</a:t>
            </a:r>
            <a:r>
              <a:rPr lang="en-US" altLang="en-US" b="1" dirty="0" smtClean="0"/>
              <a:t>144,600, an increase of 9.1 percent over the previous year,</a:t>
            </a:r>
            <a:r>
              <a:rPr lang="en-US" altLang="en-US" b="1" baseline="0" dirty="0" smtClean="0"/>
              <a:t> rising for $146,700 in April.</a:t>
            </a:r>
            <a:r>
              <a:rPr lang="en-US" altLang="en-US" b="1" dirty="0" smtClean="0"/>
              <a:t> For the entire metropolitan area the median price increased to $222,900, a 4.1 percent change over the previous year,</a:t>
            </a:r>
            <a:r>
              <a:rPr lang="en-US" altLang="en-US" b="1" baseline="0" dirty="0" smtClean="0"/>
              <a:t> increasing to $225,300 by April of 2018.</a:t>
            </a:r>
            <a:endParaRPr lang="en-US" altLang="en-US" b="1" dirty="0" smtClean="0"/>
          </a:p>
        </p:txBody>
      </p:sp>
    </p:spTree>
    <p:extLst>
      <p:ext uri="{BB962C8B-B14F-4D97-AF65-F5344CB8AC3E}">
        <p14:creationId xmlns:p14="http://schemas.microsoft.com/office/powerpoint/2010/main" val="2390247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7B4FDE9-F8F4-440A-ACAD-A823932FF5C7}"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The value of Philadelphia's housing stock slowed significantly during 2018, after three years of robust post-recession growth. According to an index of city home values by Drexel economist Kevin Gillen, city home values in both the second and third quarters of this year were unchanged from a year ago, and rose only 4.1 percent in the first quarter of 2018 from the previous year. Year-over-year home value had increased by at least 12 percent from the fourth quarter of 2016 through the fourth quarter of 2017.</a:t>
            </a:r>
            <a:r>
              <a:rPr lang="en-US" sz="1200" b="0" i="0" kern="1200" dirty="0" smtClean="0">
                <a:solidFill>
                  <a:schemeClr val="tx1"/>
                </a:solidFill>
                <a:effectLst/>
                <a:latin typeface="Arial" panose="020B0604020202020204" pitchFamily="34" charset="0"/>
                <a:ea typeface="+mn-ea"/>
                <a:cs typeface="+mn-cs"/>
              </a:rPr>
              <a:t> [Source:</a:t>
            </a:r>
            <a:r>
              <a:rPr lang="en-US" sz="1200" b="0" i="0" kern="1200" baseline="0" dirty="0" smtClean="0">
                <a:solidFill>
                  <a:schemeClr val="tx1"/>
                </a:solidFill>
                <a:effectLst/>
                <a:latin typeface="Arial" panose="020B0604020202020204" pitchFamily="34" charset="0"/>
                <a:ea typeface="+mn-ea"/>
                <a:cs typeface="+mn-cs"/>
              </a:rPr>
              <a:t> Caitlin McCabe. “Philly region’s housing market in 2019: The Slowdown will continue, experts say,” The Inquirer/Daily News, 23 November, 2018]</a:t>
            </a:r>
            <a:endParaRPr lang="en-US" altLang="en-US" b="1" dirty="0" smtClean="0"/>
          </a:p>
        </p:txBody>
      </p:sp>
    </p:spTree>
    <p:extLst>
      <p:ext uri="{BB962C8B-B14F-4D97-AF65-F5344CB8AC3E}">
        <p14:creationId xmlns:p14="http://schemas.microsoft.com/office/powerpoint/2010/main" val="13686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87690FB-B923-470B-BC13-529B440F0E97}"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Beginning in the1950s, millions of  young adults left the nation’s cities to live in new suburban communities characterized by affordable, single-family detached housing on a small parcel of land. </a:t>
            </a:r>
          </a:p>
        </p:txBody>
      </p:sp>
    </p:spTree>
    <p:extLst>
      <p:ext uri="{BB962C8B-B14F-4D97-AF65-F5344CB8AC3E}">
        <p14:creationId xmlns:p14="http://schemas.microsoft.com/office/powerpoint/2010/main" val="2256403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7B4FDE9-F8F4-440A-ACAD-A823932FF5C7}"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This chart, prepared by the Philadelphia Inquirer staff from data provided by Kevin</a:t>
            </a:r>
            <a:r>
              <a:rPr lang="en-US" sz="1200" b="1" i="0" kern="1200" baseline="0" dirty="0" smtClean="0">
                <a:solidFill>
                  <a:schemeClr val="tx1"/>
                </a:solidFill>
                <a:effectLst/>
                <a:latin typeface="Arial" panose="020B0604020202020204" pitchFamily="34" charset="0"/>
                <a:ea typeface="+mn-ea"/>
                <a:cs typeface="+mn-cs"/>
              </a:rPr>
              <a:t> Gillen, of Drexel University’s Lindy Institute for Urban Innovation, tracks changing Philadelphia home values from the year 2000 thru the 3</a:t>
            </a:r>
            <a:r>
              <a:rPr lang="en-US" sz="1200" b="1" i="0" kern="1200" baseline="30000" dirty="0" smtClean="0">
                <a:solidFill>
                  <a:schemeClr val="tx1"/>
                </a:solidFill>
                <a:effectLst/>
                <a:latin typeface="Arial" panose="020B0604020202020204" pitchFamily="34" charset="0"/>
                <a:ea typeface="+mn-ea"/>
                <a:cs typeface="+mn-cs"/>
              </a:rPr>
              <a:t>rd</a:t>
            </a:r>
            <a:r>
              <a:rPr lang="en-US" sz="1200" b="1" i="0" kern="1200" baseline="0" dirty="0" smtClean="0">
                <a:solidFill>
                  <a:schemeClr val="tx1"/>
                </a:solidFill>
                <a:effectLst/>
                <a:latin typeface="Arial" panose="020B0604020202020204" pitchFamily="34" charset="0"/>
                <a:ea typeface="+mn-ea"/>
                <a:cs typeface="+mn-cs"/>
              </a:rPr>
              <a:t> quarter of 2018. </a:t>
            </a:r>
            <a:endParaRPr lang="en-US" altLang="en-US" b="1" dirty="0" smtClean="0"/>
          </a:p>
        </p:txBody>
      </p:sp>
    </p:spTree>
    <p:extLst>
      <p:ext uri="{BB962C8B-B14F-4D97-AF65-F5344CB8AC3E}">
        <p14:creationId xmlns:p14="http://schemas.microsoft.com/office/powerpoint/2010/main" val="3592215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7B4FDE9-F8F4-440A-ACAD-A823932FF5C7}" type="slidenum">
              <a:rPr lang="en-US" altLang="en-US" smtClean="0">
                <a:latin typeface="Arial" panose="020B0604020202020204" pitchFamily="34" charset="0"/>
              </a:rPr>
              <a:pPr/>
              <a:t>31</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dirty="0" smtClean="0"/>
              <a:t>This map provides </a:t>
            </a:r>
            <a:r>
              <a:rPr lang="en-US" altLang="en-US" b="1" dirty="0" smtClean="0"/>
              <a:t>an</a:t>
            </a:r>
            <a:r>
              <a:rPr lang="en-US" altLang="en-US" b="1" baseline="0" dirty="0" smtClean="0"/>
              <a:t> interesting picture of </a:t>
            </a:r>
            <a:r>
              <a:rPr lang="en-US" altLang="en-US" b="1" dirty="0" smtClean="0"/>
              <a:t>what </a:t>
            </a:r>
            <a:r>
              <a:rPr lang="en-US" altLang="en-US" b="1" dirty="0" smtClean="0"/>
              <a:t>you would get paying $200,000 for a property</a:t>
            </a:r>
            <a:r>
              <a:rPr lang="en-US" altLang="en-US" b="1" baseline="0" dirty="0" smtClean="0"/>
              <a:t> in the different parts of the United States</a:t>
            </a:r>
            <a:r>
              <a:rPr lang="en-US" altLang="en-US" b="1" baseline="0" dirty="0" smtClean="0"/>
              <a:t>. This amount of money will purchase a good-sized walk-in closet in Manhattan, or a $3,800 square foot home in Cleveland, Ohio. </a:t>
            </a:r>
            <a:r>
              <a:rPr lang="en-US" altLang="en-US" b="0" baseline="0" dirty="0" smtClean="0"/>
              <a:t>[Source: </a:t>
            </a:r>
            <a:r>
              <a:rPr lang="en-US" altLang="en-US" b="0" baseline="0" dirty="0" err="1" smtClean="0"/>
              <a:t>Ameena</a:t>
            </a:r>
            <a:r>
              <a:rPr lang="en-US" altLang="en-US" b="0" baseline="0" dirty="0" smtClean="0"/>
              <a:t> Walker. “See what $200K buys in Manhattan compared to other U.S. cities,” Curbed.com, 25 May, 2018]</a:t>
            </a:r>
            <a:endParaRPr lang="en-US" altLang="en-US" b="0" dirty="0" smtClean="0"/>
          </a:p>
        </p:txBody>
      </p:sp>
    </p:spTree>
    <p:extLst>
      <p:ext uri="{BB962C8B-B14F-4D97-AF65-F5344CB8AC3E}">
        <p14:creationId xmlns:p14="http://schemas.microsoft.com/office/powerpoint/2010/main" val="3738956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089869A-0B1D-4025-979A-9C594D334904}" type="slidenum">
              <a:rPr lang="en-US" altLang="en-US" smtClean="0">
                <a:latin typeface="Arial" panose="020B0604020202020204" pitchFamily="34" charset="0"/>
              </a:rPr>
              <a:pPr/>
              <a:t>32</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altLang="en-US" b="1" dirty="0" smtClean="0"/>
              <a:t>As a rule of thumb, builders will not break ground to construct new housing units unless they will be able to sell the finished units for at least four times the acquisition cost of the land. Data published by the National Association of Home Builders indicates that “the cost of the finished lot accounted for 22 percent” of the average property. The average lot size was about one-third of an acre. </a:t>
            </a:r>
            <a:r>
              <a:rPr lang="en-US" altLang="en-US" b="1" dirty="0" smtClean="0"/>
              <a:t>Of course, using</a:t>
            </a:r>
            <a:r>
              <a:rPr lang="en-US" altLang="en-US" b="1" baseline="0" dirty="0" smtClean="0"/>
              <a:t> averages where land costs are concerned is only a reliable indicator for a given neighborhood within a larger community. </a:t>
            </a:r>
            <a:r>
              <a:rPr lang="en-US" altLang="en-US" dirty="0" smtClean="0"/>
              <a:t>[Source</a:t>
            </a:r>
            <a:r>
              <a:rPr lang="en-US" altLang="en-US" dirty="0" smtClean="0"/>
              <a:t>: Federal Reserve Bank of St. Louis, 25 January, 2018]</a:t>
            </a:r>
          </a:p>
          <a:p>
            <a:endParaRPr lang="en-US" altLang="en-US" b="1" dirty="0" smtClean="0"/>
          </a:p>
          <a:p>
            <a:endParaRPr lang="en-US" altLang="en-US" b="1" dirty="0" smtClean="0"/>
          </a:p>
        </p:txBody>
      </p:sp>
    </p:spTree>
    <p:extLst>
      <p:ext uri="{BB962C8B-B14F-4D97-AF65-F5344CB8AC3E}">
        <p14:creationId xmlns:p14="http://schemas.microsoft.com/office/powerpoint/2010/main" val="188938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089869A-0B1D-4025-979A-9C594D334904}" type="slidenum">
              <a:rPr lang="en-US" altLang="en-US" smtClean="0">
                <a:latin typeface="Arial" panose="020B0604020202020204" pitchFamily="34" charset="0"/>
              </a:rPr>
              <a:pPr/>
              <a:t>33</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altLang="en-US" b="1" dirty="0" smtClean="0"/>
              <a:t>If you </a:t>
            </a:r>
            <a:r>
              <a:rPr lang="en-US" altLang="en-US" b="1" dirty="0" smtClean="0"/>
              <a:t>are willing to move to Marquette, a small town in Kansas, the city will give you a building lot</a:t>
            </a:r>
            <a:r>
              <a:rPr lang="en-US" altLang="en-US" b="1" baseline="0" dirty="0" smtClean="0"/>
              <a:t> for free.</a:t>
            </a:r>
          </a:p>
          <a:p>
            <a:endParaRPr lang="en-US" altLang="en-US" b="1" dirty="0" smtClean="0"/>
          </a:p>
          <a:p>
            <a:endParaRPr lang="en-US" altLang="en-US" b="1" dirty="0" smtClean="0"/>
          </a:p>
        </p:txBody>
      </p:sp>
    </p:spTree>
    <p:extLst>
      <p:ext uri="{BB962C8B-B14F-4D97-AF65-F5344CB8AC3E}">
        <p14:creationId xmlns:p14="http://schemas.microsoft.com/office/powerpoint/2010/main" val="849180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089869A-0B1D-4025-979A-9C594D334904}" type="slidenum">
              <a:rPr lang="en-US" altLang="en-US" smtClean="0">
                <a:latin typeface="Arial" panose="020B0604020202020204" pitchFamily="34" charset="0"/>
              </a:rPr>
              <a:pPr/>
              <a:t>34</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altLang="en-US" b="1" dirty="0" smtClean="0"/>
              <a:t>Alternatively, you could</a:t>
            </a:r>
            <a:r>
              <a:rPr lang="en-US" altLang="en-US" b="1" baseline="0" dirty="0" smtClean="0"/>
              <a:t> purchase a foreclosed property in cities like Detroit or Flint in Michigan for a few thousand dollars. </a:t>
            </a:r>
          </a:p>
          <a:p>
            <a:endParaRPr lang="en-US" altLang="en-US" b="1" dirty="0" smtClean="0"/>
          </a:p>
          <a:p>
            <a:endParaRPr lang="en-US" altLang="en-US" b="1" dirty="0" smtClean="0"/>
          </a:p>
        </p:txBody>
      </p:sp>
    </p:spTree>
    <p:extLst>
      <p:ext uri="{BB962C8B-B14F-4D97-AF65-F5344CB8AC3E}">
        <p14:creationId xmlns:p14="http://schemas.microsoft.com/office/powerpoint/2010/main" val="1782877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4CF48E5-D0C4-41F5-AAEF-4E5653BF5AAD}" type="slidenum">
              <a:rPr lang="en-US" altLang="en-US" smtClean="0">
                <a:latin typeface="Arial" panose="020B0604020202020204" pitchFamily="34" charset="0"/>
              </a:rPr>
              <a:pPr/>
              <a:t>35</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altLang="en-US" b="1" smtClean="0"/>
              <a:t>As population growth and new household formation has increased the demand for land and housing in many suburban regions, older existing houses are often purchased by developers who tear them down and build much larger homes, or obtain approval to subdivide the lot to construct more than one home.</a:t>
            </a:r>
          </a:p>
          <a:p>
            <a:endParaRPr lang="en-US" altLang="en-US" smtClean="0"/>
          </a:p>
        </p:txBody>
      </p:sp>
    </p:spTree>
    <p:extLst>
      <p:ext uri="{BB962C8B-B14F-4D97-AF65-F5344CB8AC3E}">
        <p14:creationId xmlns:p14="http://schemas.microsoft.com/office/powerpoint/2010/main" val="194021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2846619-D282-4F28-8F0B-1B1E3787BD4D}" type="slidenum">
              <a:rPr lang="en-US" altLang="en-US" sz="1200">
                <a:latin typeface="Arial" panose="020B0604020202020204" pitchFamily="34" charset="0"/>
              </a:rPr>
              <a:pPr algn="r" eaLnBrk="1" hangingPunct="1"/>
              <a:t>36</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The value of a house is its replacement cost, less what depreciation the house has experienced. This property in San Francisco was offered for sale at $595,000 earlier in 2016. I have not found out whether the property was sold. It might cost $10,000 to clear the site for new construction, which means the value of the land, if vacant, was $605,000 two years</a:t>
            </a:r>
            <a:r>
              <a:rPr lang="en-US" altLang="en-US" b="1" baseline="0" dirty="0" smtClean="0"/>
              <a:t> ago. Zillow estimates that property in San Francisco increases in value at a rate of $14 per hour. Thus, just by sitting on this property, investing nothing in the structure or generating income by some business activity, the owner has probably gained (earned?) $245,280 in additional value to the location between 2016 and 2018.</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593679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A790F7-2F3C-4C83-959B-5E861C6DC10C}" type="slidenum">
              <a:rPr lang="en-US" altLang="en-US" smtClean="0">
                <a:latin typeface="Arial" panose="020B0604020202020204" pitchFamily="34" charset="0"/>
              </a:rPr>
              <a:pPr/>
              <a:t>37</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altLang="en-US" b="1" smtClean="0"/>
              <a:t>Next we will examine the widening gaps in income and wealth.</a:t>
            </a:r>
            <a:endParaRPr lang="en-US" altLang="en-US" smtClean="0"/>
          </a:p>
        </p:txBody>
      </p:sp>
    </p:spTree>
    <p:extLst>
      <p:ext uri="{BB962C8B-B14F-4D97-AF65-F5344CB8AC3E}">
        <p14:creationId xmlns:p14="http://schemas.microsoft.com/office/powerpoint/2010/main" val="1404170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b="1" smtClean="0"/>
          </a:p>
        </p:txBody>
      </p:sp>
      <p:sp>
        <p:nvSpPr>
          <p:cNvPr id="53252"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776787A-2C7D-47AD-917B-4B868DC35AD3}" type="slidenum">
              <a:rPr lang="en-US" altLang="en-US" smtClean="0">
                <a:latin typeface="Arial" panose="020B0604020202020204" pitchFamily="34" charset="0"/>
              </a:rPr>
              <a:pPr/>
              <a:t>38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8301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91B98FC-9401-459A-982F-DAD9B0313BB4}"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From that time on, residential property markets have been a key driver of the U.S. economy. Consider the long list of participants in the “housing” sector, from land owners and building contractors, to the retail sellers of everything required to make a house a home, to landscaping services</a:t>
            </a:r>
            <a:r>
              <a:rPr lang="en-US" altLang="en-US" b="1" baseline="0" dirty="0" smtClean="0"/>
              <a:t> and companies who service a home’s key systems and equipment.</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93444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1AAA5FF-4685-41B8-94E3-AEF389A6319C}"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The darker side of our financial system is evidenced by the millions of households who since 2008 have lost the properties they lived in, sometimes for many years. On the plus side,</a:t>
            </a:r>
            <a:r>
              <a:rPr lang="en-US" altLang="en-US" b="1" baseline="0" dirty="0" smtClean="0"/>
              <a:t> foreclosures during 2018 dropped to a 13-year low. This still involved nearly 625,000 evictions and subsequent foreclosure sales. The analysis by ATTOM Data Solutions noted that some foreclosures followed natural disasters (most notably in Houston). </a:t>
            </a:r>
            <a:endParaRPr lang="en-US" altLang="en-US" dirty="0" smtClean="0"/>
          </a:p>
        </p:txBody>
      </p:sp>
    </p:spTree>
    <p:extLst>
      <p:ext uri="{BB962C8B-B14F-4D97-AF65-F5344CB8AC3E}">
        <p14:creationId xmlns:p14="http://schemas.microsoft.com/office/powerpoint/2010/main" val="53427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EABEA8-D80A-4691-95E8-100F93C202F5}"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Predatory lending practices and high-cost subprime mortgage terms victimized millions of property buyers. When a large number of subprime borrowers defaulted, the bank created private label mortgage-backed securities collateralized by the subprime mortgage loans lost their value. This chart indicates</a:t>
            </a:r>
            <a:r>
              <a:rPr lang="en-US" altLang="en-US" b="1" baseline="0" dirty="0" smtClean="0"/>
              <a:t> the market share of subprime mortgage loans during the period approaching the 2008 crash in the nation’s property markets.</a:t>
            </a:r>
            <a:endParaRPr lang="en-US" altLang="en-US" dirty="0" smtClean="0"/>
          </a:p>
        </p:txBody>
      </p:sp>
    </p:spTree>
    <p:extLst>
      <p:ext uri="{BB962C8B-B14F-4D97-AF65-F5344CB8AC3E}">
        <p14:creationId xmlns:p14="http://schemas.microsoft.com/office/powerpoint/2010/main" val="318237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EABEA8-D80A-4691-95E8-100F93C202F5}"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baseline="0" dirty="0" smtClean="0"/>
              <a:t>The large number of subprime foreclosures is closely tied to the rising market share. From 2002 to 2003 the number of subprime loan originations increased by 56 percent. In just one year, total originations then doubled, eventually capturing 14 percent of the market before the delinquency-driven collapse.</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8206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EABEA8-D80A-4691-95E8-100F93C202F5}"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baseline="0" dirty="0" smtClean="0"/>
              <a:t>This chart shows the difference in the number of foreclosures between loans originated using conventional eligibility criteria and underwriting guidelines versus those that were categorized as subprime. </a:t>
            </a:r>
            <a:endParaRPr lang="en-US" altLang="en-US" dirty="0" smtClean="0"/>
          </a:p>
        </p:txBody>
      </p:sp>
    </p:spTree>
    <p:extLst>
      <p:ext uri="{BB962C8B-B14F-4D97-AF65-F5344CB8AC3E}">
        <p14:creationId xmlns:p14="http://schemas.microsoft.com/office/powerpoint/2010/main" val="392969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7E3B2CC-2663-4314-BA71-4095AD03864D}"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dirty="0" smtClean="0"/>
              <a:t>This chart details</a:t>
            </a:r>
            <a:r>
              <a:rPr lang="en-US" altLang="en-US" b="1" baseline="0" dirty="0" smtClean="0"/>
              <a:t> the extent to which the private label MBS market share climbed against the conventional securities issued by Fannie Mae and Freddie Mac. </a:t>
            </a:r>
            <a:r>
              <a:rPr lang="en-US" altLang="en-US" b="1" dirty="0" smtClean="0"/>
              <a:t>When the securities collateralized</a:t>
            </a:r>
            <a:r>
              <a:rPr lang="en-US" altLang="en-US" b="1" baseline="0" dirty="0" smtClean="0"/>
              <a:t> by subprime mortgage loans lost value because of the high rate of defaults, a</a:t>
            </a:r>
            <a:r>
              <a:rPr lang="en-US" altLang="en-US" b="1" dirty="0" smtClean="0"/>
              <a:t> chain reaction occurred and investors began to abandon the conventional and government-insured securities markets as well. The recession soon resulted in widespread unemployment and rising delinquencies of conventional and government-insured mortgage loans that, in normal</a:t>
            </a:r>
            <a:r>
              <a:rPr lang="en-US" altLang="en-US" b="1" baseline="0" dirty="0" smtClean="0"/>
              <a:t> times, would have performed as expected</a:t>
            </a:r>
            <a:r>
              <a:rPr lang="en-US" altLang="en-US" b="1" dirty="0" smtClean="0"/>
              <a:t>.</a:t>
            </a:r>
          </a:p>
          <a:p>
            <a:pPr eaLnBrk="1" hangingPunct="1"/>
            <a:r>
              <a:rPr lang="en-US" altLang="en-US" b="1" dirty="0" smtClean="0"/>
              <a:t> </a:t>
            </a:r>
            <a:endParaRPr lang="en-US" altLang="en-US" dirty="0" smtClean="0"/>
          </a:p>
        </p:txBody>
      </p:sp>
    </p:spTree>
    <p:extLst>
      <p:ext uri="{BB962C8B-B14F-4D97-AF65-F5344CB8AC3E}">
        <p14:creationId xmlns:p14="http://schemas.microsoft.com/office/powerpoint/2010/main" val="32764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C33182-855F-4777-9959-532DE7D8ED8D}" type="slidenum">
              <a:rPr lang="en-US" altLang="en-US"/>
              <a:pPr>
                <a:defRPr/>
              </a:pPr>
              <a:t>‹#›</a:t>
            </a:fld>
            <a:endParaRPr lang="en-US" altLang="en-US"/>
          </a:p>
        </p:txBody>
      </p:sp>
    </p:spTree>
    <p:extLst>
      <p:ext uri="{BB962C8B-B14F-4D97-AF65-F5344CB8AC3E}">
        <p14:creationId xmlns:p14="http://schemas.microsoft.com/office/powerpoint/2010/main" val="18433352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DE1235-B612-4071-BD42-57783B801BED}" type="slidenum">
              <a:rPr lang="en-US" altLang="en-US"/>
              <a:pPr>
                <a:defRPr/>
              </a:pPr>
              <a:t>‹#›</a:t>
            </a:fld>
            <a:endParaRPr lang="en-US" altLang="en-US"/>
          </a:p>
        </p:txBody>
      </p:sp>
    </p:spTree>
    <p:extLst>
      <p:ext uri="{BB962C8B-B14F-4D97-AF65-F5344CB8AC3E}">
        <p14:creationId xmlns:p14="http://schemas.microsoft.com/office/powerpoint/2010/main" val="27862154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6AFDF8-2A1C-4194-B0AC-5CF99F6A822C}" type="slidenum">
              <a:rPr lang="en-US" altLang="en-US"/>
              <a:pPr>
                <a:defRPr/>
              </a:pPr>
              <a:t>‹#›</a:t>
            </a:fld>
            <a:endParaRPr lang="en-US" altLang="en-US"/>
          </a:p>
        </p:txBody>
      </p:sp>
    </p:spTree>
    <p:extLst>
      <p:ext uri="{BB962C8B-B14F-4D97-AF65-F5344CB8AC3E}">
        <p14:creationId xmlns:p14="http://schemas.microsoft.com/office/powerpoint/2010/main" val="5643614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7ED1DA4-A990-411E-8F20-2B884F0C2F95}" type="slidenum">
              <a:rPr lang="en-US" altLang="en-US"/>
              <a:pPr>
                <a:defRPr/>
              </a:pPr>
              <a:t>‹#›</a:t>
            </a:fld>
            <a:endParaRPr lang="en-US" altLang="en-US"/>
          </a:p>
        </p:txBody>
      </p:sp>
    </p:spTree>
    <p:extLst>
      <p:ext uri="{BB962C8B-B14F-4D97-AF65-F5344CB8AC3E}">
        <p14:creationId xmlns:p14="http://schemas.microsoft.com/office/powerpoint/2010/main" val="7076616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4F80F6-F63F-44B0-98F5-C9DD4D820070}" type="slidenum">
              <a:rPr lang="en-US" altLang="en-US"/>
              <a:pPr>
                <a:defRPr/>
              </a:pPr>
              <a:t>‹#›</a:t>
            </a:fld>
            <a:endParaRPr lang="en-US" altLang="en-US"/>
          </a:p>
        </p:txBody>
      </p:sp>
    </p:spTree>
    <p:extLst>
      <p:ext uri="{BB962C8B-B14F-4D97-AF65-F5344CB8AC3E}">
        <p14:creationId xmlns:p14="http://schemas.microsoft.com/office/powerpoint/2010/main" val="17898679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2A0AA0-7D1E-4BD7-A82B-B115ADEF33AF}" type="slidenum">
              <a:rPr lang="en-US" altLang="en-US"/>
              <a:pPr>
                <a:defRPr/>
              </a:pPr>
              <a:t>‹#›</a:t>
            </a:fld>
            <a:endParaRPr lang="en-US" altLang="en-US"/>
          </a:p>
        </p:txBody>
      </p:sp>
    </p:spTree>
    <p:extLst>
      <p:ext uri="{BB962C8B-B14F-4D97-AF65-F5344CB8AC3E}">
        <p14:creationId xmlns:p14="http://schemas.microsoft.com/office/powerpoint/2010/main" val="30256304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AB9F79-BE27-4946-9C53-091DC2AF8EE2}" type="slidenum">
              <a:rPr lang="en-US" altLang="en-US"/>
              <a:pPr>
                <a:defRPr/>
              </a:pPr>
              <a:t>‹#›</a:t>
            </a:fld>
            <a:endParaRPr lang="en-US" altLang="en-US"/>
          </a:p>
        </p:txBody>
      </p:sp>
    </p:spTree>
    <p:extLst>
      <p:ext uri="{BB962C8B-B14F-4D97-AF65-F5344CB8AC3E}">
        <p14:creationId xmlns:p14="http://schemas.microsoft.com/office/powerpoint/2010/main" val="25764070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3CD5357-B77A-4068-9CBA-51A0F12639DA}" type="slidenum">
              <a:rPr lang="en-US" altLang="en-US"/>
              <a:pPr>
                <a:defRPr/>
              </a:pPr>
              <a:t>‹#›</a:t>
            </a:fld>
            <a:endParaRPr lang="en-US" altLang="en-US"/>
          </a:p>
        </p:txBody>
      </p:sp>
    </p:spTree>
    <p:extLst>
      <p:ext uri="{BB962C8B-B14F-4D97-AF65-F5344CB8AC3E}">
        <p14:creationId xmlns:p14="http://schemas.microsoft.com/office/powerpoint/2010/main" val="5354730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DED01BB-32F2-4E05-BF55-DA4EAB08353A}" type="slidenum">
              <a:rPr lang="en-US" altLang="en-US"/>
              <a:pPr>
                <a:defRPr/>
              </a:pPr>
              <a:t>‹#›</a:t>
            </a:fld>
            <a:endParaRPr lang="en-US" altLang="en-US"/>
          </a:p>
        </p:txBody>
      </p:sp>
    </p:spTree>
    <p:extLst>
      <p:ext uri="{BB962C8B-B14F-4D97-AF65-F5344CB8AC3E}">
        <p14:creationId xmlns:p14="http://schemas.microsoft.com/office/powerpoint/2010/main" val="2081603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C15E680-F15F-4227-A133-8B0FAB0A3012}" type="slidenum">
              <a:rPr lang="en-US" altLang="en-US"/>
              <a:pPr>
                <a:defRPr/>
              </a:pPr>
              <a:t>‹#›</a:t>
            </a:fld>
            <a:endParaRPr lang="en-US" altLang="en-US"/>
          </a:p>
        </p:txBody>
      </p:sp>
    </p:spTree>
    <p:extLst>
      <p:ext uri="{BB962C8B-B14F-4D97-AF65-F5344CB8AC3E}">
        <p14:creationId xmlns:p14="http://schemas.microsoft.com/office/powerpoint/2010/main" val="30950645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ADEEED-F113-41DC-AD15-C7917BF01929}" type="slidenum">
              <a:rPr lang="en-US" altLang="en-US"/>
              <a:pPr>
                <a:defRPr/>
              </a:pPr>
              <a:t>‹#›</a:t>
            </a:fld>
            <a:endParaRPr lang="en-US" altLang="en-US"/>
          </a:p>
        </p:txBody>
      </p:sp>
    </p:spTree>
    <p:extLst>
      <p:ext uri="{BB962C8B-B14F-4D97-AF65-F5344CB8AC3E}">
        <p14:creationId xmlns:p14="http://schemas.microsoft.com/office/powerpoint/2010/main" val="29975092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52F2A0A-2361-4022-AAFB-05DD0B08B881}" type="slidenum">
              <a:rPr lang="en-US" altLang="en-US"/>
              <a:pPr>
                <a:defRPr/>
              </a:pPr>
              <a:t>‹#›</a:t>
            </a:fld>
            <a:endParaRPr lang="en-US" altLang="en-US"/>
          </a:p>
        </p:txBody>
      </p:sp>
    </p:spTree>
    <p:extLst>
      <p:ext uri="{BB962C8B-B14F-4D97-AF65-F5344CB8AC3E}">
        <p14:creationId xmlns:p14="http://schemas.microsoft.com/office/powerpoint/2010/main" val="21455587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15EB3A11-C214-4D7D-BC88-96F1E3545B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a:spLocks noChangeArrowheads="1"/>
          </p:cNvSpPr>
          <p:nvPr/>
        </p:nvSpPr>
        <p:spPr bwMode="auto">
          <a:xfrm>
            <a:off x="1981200" y="5334000"/>
            <a:ext cx="53912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latin typeface="Rockwell" pitchFamily="18" charset="0"/>
              </a:rPr>
              <a:t>The State of the United States</a:t>
            </a:r>
          </a:p>
          <a:p>
            <a:pPr algn="ctr">
              <a:spcBef>
                <a:spcPct val="0"/>
              </a:spcBef>
              <a:buFontTx/>
              <a:buNone/>
            </a:pPr>
            <a:r>
              <a:rPr lang="en-US" altLang="en-US" b="1" dirty="0">
                <a:latin typeface="Rockwell" pitchFamily="18" charset="0"/>
              </a:rPr>
              <a:t>ECONOMY and </a:t>
            </a:r>
            <a:r>
              <a:rPr lang="en-US" altLang="en-US" b="1" dirty="0" smtClean="0">
                <a:latin typeface="Rockwell" pitchFamily="18" charset="0"/>
              </a:rPr>
              <a:t>SOCIETY</a:t>
            </a:r>
          </a:p>
          <a:p>
            <a:pPr algn="ctr">
              <a:spcBef>
                <a:spcPct val="0"/>
              </a:spcBef>
              <a:buFontTx/>
              <a:buNone/>
            </a:pPr>
            <a:r>
              <a:rPr lang="en-US" altLang="en-US" b="1" dirty="0" smtClean="0">
                <a:latin typeface="Rockwell" pitchFamily="18" charset="0"/>
              </a:rPr>
              <a:t>Part 5 </a:t>
            </a:r>
            <a:endParaRPr lang="en-US" altLang="en-US" b="1" dirty="0">
              <a:latin typeface="Rockwell" pitchFamily="18" charset="0"/>
            </a:endParaRP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1"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6146" name="Picture 2" descr="Image result for U.S. homeownership rate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09749"/>
            <a:ext cx="6953250" cy="3238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5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 name="Picture 2" descr="Reuters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22801"/>
            <a:ext cx="7369827" cy="501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942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5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9218" name="Picture 2" descr="http://joenew.com/wp-content/uploads/2018/03/Significant-Equity-by-State-1-768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577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48" name="Picture 8" descr="Image result for is the next housing bust on the hori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6229350" cy="48672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housing in san fran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
            <a:ext cx="6229350" cy="248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587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9218" name="Picture 2" descr="Repeat homebu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6746010" cy="4810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sp>
        <p:nvSpPr>
          <p:cNvPr id="2" name="Rectangle 1"/>
          <p:cNvSpPr/>
          <p:nvPr/>
        </p:nvSpPr>
        <p:spPr>
          <a:xfrm>
            <a:off x="3505200" y="1066800"/>
            <a:ext cx="4862286" cy="3785652"/>
          </a:xfrm>
          <a:prstGeom prst="rect">
            <a:avLst/>
          </a:prstGeom>
        </p:spPr>
        <p:txBody>
          <a:bodyPr wrap="square">
            <a:spAutoFit/>
          </a:bodyPr>
          <a:lstStyle/>
          <a:p>
            <a:r>
              <a:rPr lang="en-US" sz="2000" b="1" dirty="0">
                <a:latin typeface="Book Antiqua" panose="02040602050305030304" pitchFamily="18" charset="0"/>
              </a:rPr>
              <a:t>“Down payment has always been the biggest hurdle facing potential first-time homebuyers.  Low down payment mortgages allows these buyers to afford entry-level homes using a small amount of savings.  In the past three years, 79 percent of first-time homebuyers have relied on low down payment mortgage products.  We expect that trend to continue with the low down payment mortgage market growing with the first-time homebuyer market.”</a:t>
            </a:r>
            <a:endParaRPr lang="en-US" sz="2000" dirty="0">
              <a:latin typeface="Book Antiqua" panose="02040602050305030304" pitchFamily="18" charset="0"/>
            </a:endParaRPr>
          </a:p>
        </p:txBody>
      </p:sp>
      <p:pic>
        <p:nvPicPr>
          <p:cNvPr id="11266" name="Picture 2" descr="Image result for Tian Liu, Genwo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3295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189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3"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56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0525" y="942975"/>
            <a:ext cx="32829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1"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sp>
        <p:nvSpPr>
          <p:cNvPr id="27652" name="Rectangle 7"/>
          <p:cNvSpPr>
            <a:spLocks noChangeArrowheads="1"/>
          </p:cNvSpPr>
          <p:nvPr/>
        </p:nvSpPr>
        <p:spPr bwMode="auto">
          <a:xfrm>
            <a:off x="533400" y="2257425"/>
            <a:ext cx="45339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latin typeface="Rockwell" pitchFamily="18" charset="0"/>
              </a:rPr>
              <a:t>“Buyers throughout the country continue to be hamstrung by record-low supply levels that are pushing up prices – especially at the lower end of the market.”</a:t>
            </a:r>
            <a:r>
              <a:rPr lang="en-US" altLang="en-US" sz="2400" b="1">
                <a:solidFill>
                  <a:schemeClr val="bg1"/>
                </a:solidFill>
                <a:latin typeface="Rockwell" pitchFamily="18" charset="0"/>
              </a:rPr>
              <a:t> </a:t>
            </a:r>
          </a:p>
        </p:txBody>
      </p:sp>
      <p:pic>
        <p:nvPicPr>
          <p:cNvPr id="276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1697038"/>
            <a:ext cx="2290763"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69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42" name="Picture 2" descr="Image result for land allocated for affordable hou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 y="1219200"/>
            <a:ext cx="8162925" cy="4600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47"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1748" name="Picture 2" descr="Image result for Chicago selling $1 vacant l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2954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1095375" y="4267200"/>
            <a:ext cx="6945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a:solidFill>
                  <a:schemeClr val="bg1"/>
                </a:solidFill>
                <a:latin typeface="Rockwell" pitchFamily="18" charset="0"/>
              </a:rPr>
              <a:t>Property Ownership</a:t>
            </a:r>
          </a:p>
        </p:txBody>
      </p:sp>
      <p:sp>
        <p:nvSpPr>
          <p:cNvPr id="6" name="TextBox 2"/>
          <p:cNvSpPr txBox="1">
            <a:spLocks noChangeArrowheads="1"/>
          </p:cNvSpPr>
          <p:nvPr/>
        </p:nvSpPr>
        <p:spPr bwMode="auto">
          <a:xfrm>
            <a:off x="1905000" y="5791200"/>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The Ownership of Property</a:t>
            </a:r>
          </a:p>
        </p:txBody>
      </p:sp>
      <p:pic>
        <p:nvPicPr>
          <p:cNvPr id="7" name="Picture 6"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47"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2290" name="Picture 2" descr="https://s12.therealdeal.com/trd/ci/up/2018/05/The-city-owned-police-parking-lot-at-1701-South-Clark-Street600-650x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50853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327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5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 name="Picture 2" descr="Image result for building lots for s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388" y="2057400"/>
            <a:ext cx="2962275" cy="21406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uilding lots for s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73" y="2057400"/>
            <a:ext cx="2074159" cy="207415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1532" y="2062842"/>
            <a:ext cx="3029544" cy="212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535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3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9940" name="Picture 6" descr="sanfranciscovictor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077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891"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1266" name="Picture 2" descr="Image result for california net domestic mig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048500" cy="503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779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87"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 name="Picture 6" descr="manhattan_con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72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9352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87"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6" name="Picture 2" descr="Image result for condominiums in new york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95412"/>
            <a:ext cx="7620000" cy="4067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87"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6386" name="Picture 2" descr="https://cdn.vox-cdn.com/thumbor/2CnMvZvNyokjBR9Gc5zqSm7-jmw=/0x0:635x640/1200x0/filters:focal(0x0:635x640)/cdn.vox-cdn.com/uploads/chorus_asset/file/10752169/Screen_Shot_2018_04_30_at_2.44.47_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6201887"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4724400"/>
            <a:ext cx="1486304" cy="369332"/>
          </a:xfrm>
          <a:prstGeom prst="rect">
            <a:avLst/>
          </a:prstGeom>
          <a:noFill/>
        </p:spPr>
        <p:txBody>
          <a:bodyPr wrap="none" rtlCol="0">
            <a:spAutoFit/>
          </a:bodyPr>
          <a:lstStyle/>
          <a:p>
            <a:r>
              <a:rPr lang="en-US" b="1" dirty="0" smtClean="0"/>
              <a:t>Staten Island</a:t>
            </a:r>
            <a:endParaRPr lang="en-US" b="1" dirty="0"/>
          </a:p>
        </p:txBody>
      </p:sp>
      <p:sp>
        <p:nvSpPr>
          <p:cNvPr id="3" name="TextBox 2"/>
          <p:cNvSpPr txBox="1"/>
          <p:nvPr/>
        </p:nvSpPr>
        <p:spPr>
          <a:xfrm>
            <a:off x="4773961" y="3505200"/>
            <a:ext cx="1103828" cy="369332"/>
          </a:xfrm>
          <a:prstGeom prst="rect">
            <a:avLst/>
          </a:prstGeom>
          <a:noFill/>
        </p:spPr>
        <p:txBody>
          <a:bodyPr wrap="none" rtlCol="0">
            <a:spAutoFit/>
          </a:bodyPr>
          <a:lstStyle/>
          <a:p>
            <a:r>
              <a:rPr lang="en-US" b="1" dirty="0" smtClean="0"/>
              <a:t>Brooklyn</a:t>
            </a:r>
            <a:endParaRPr lang="en-US" b="1" dirty="0"/>
          </a:p>
        </p:txBody>
      </p:sp>
      <p:sp>
        <p:nvSpPr>
          <p:cNvPr id="4" name="TextBox 3"/>
          <p:cNvSpPr txBox="1"/>
          <p:nvPr/>
        </p:nvSpPr>
        <p:spPr>
          <a:xfrm>
            <a:off x="6285265" y="2514600"/>
            <a:ext cx="915635" cy="369332"/>
          </a:xfrm>
          <a:prstGeom prst="rect">
            <a:avLst/>
          </a:prstGeom>
          <a:noFill/>
        </p:spPr>
        <p:txBody>
          <a:bodyPr wrap="none" rtlCol="0">
            <a:spAutoFit/>
          </a:bodyPr>
          <a:lstStyle/>
          <a:p>
            <a:r>
              <a:rPr lang="en-US" b="1" dirty="0" smtClean="0"/>
              <a:t>Queens</a:t>
            </a:r>
            <a:endParaRPr lang="en-US" b="1" dirty="0"/>
          </a:p>
        </p:txBody>
      </p:sp>
      <p:sp>
        <p:nvSpPr>
          <p:cNvPr id="5" name="TextBox 4"/>
          <p:cNvSpPr txBox="1"/>
          <p:nvPr/>
        </p:nvSpPr>
        <p:spPr>
          <a:xfrm>
            <a:off x="5874160" y="1720334"/>
            <a:ext cx="1238481" cy="369332"/>
          </a:xfrm>
          <a:prstGeom prst="rect">
            <a:avLst/>
          </a:prstGeom>
          <a:noFill/>
        </p:spPr>
        <p:txBody>
          <a:bodyPr wrap="none" rtlCol="0">
            <a:spAutoFit/>
          </a:bodyPr>
          <a:lstStyle/>
          <a:p>
            <a:r>
              <a:rPr lang="en-US" b="1" dirty="0" smtClean="0"/>
              <a:t>The Bronx</a:t>
            </a:r>
            <a:endParaRPr lang="en-US" b="1" dirty="0"/>
          </a:p>
        </p:txBody>
      </p:sp>
      <p:sp>
        <p:nvSpPr>
          <p:cNvPr id="6" name="TextBox 5"/>
          <p:cNvSpPr txBox="1"/>
          <p:nvPr/>
        </p:nvSpPr>
        <p:spPr>
          <a:xfrm>
            <a:off x="3855757" y="2145268"/>
            <a:ext cx="1287532" cy="369332"/>
          </a:xfrm>
          <a:prstGeom prst="rect">
            <a:avLst/>
          </a:prstGeom>
          <a:noFill/>
        </p:spPr>
        <p:txBody>
          <a:bodyPr wrap="none" rtlCol="0">
            <a:spAutoFit/>
          </a:bodyPr>
          <a:lstStyle/>
          <a:p>
            <a:r>
              <a:rPr lang="en-US" b="1" dirty="0" smtClean="0"/>
              <a:t>Manhattan</a:t>
            </a:r>
            <a:endParaRPr lang="en-US" b="1" dirty="0"/>
          </a:p>
        </p:txBody>
      </p:sp>
    </p:spTree>
    <p:extLst>
      <p:ext uri="{BB962C8B-B14F-4D97-AF65-F5344CB8AC3E}">
        <p14:creationId xmlns:p14="http://schemas.microsoft.com/office/powerpoint/2010/main" val="22923022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87"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054" name="Picture 6" descr="image of nyc real estate predictions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71" y="914400"/>
            <a:ext cx="7692629" cy="513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383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7410" name="Picture 2" descr="Image result for median property values in the city of philadelphia may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467600" cy="5606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074" name="Picture 2" descr="Philly regionâs housing market in 2019: The slowdown will continue, experts 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72287"/>
            <a:ext cx="7981539" cy="531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21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9525"/>
            <a:ext cx="621665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Image result for the american dream 195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17463"/>
            <a:ext cx="2882900" cy="35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Image result for the american dream 1950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25" y="3487738"/>
            <a:ext cx="224155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3"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0038" y="3487738"/>
            <a:ext cx="2757487"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Image result for the american dream 1950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5" y="3487738"/>
            <a:ext cx="4175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098" name="Picture 2" descr="https://media.philly.com/storage/inquirer/Graphics/AI_to_html/real-estate-slowdown2/images/real-estate-slowdown-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162800" cy="36530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67025" y="1187041"/>
            <a:ext cx="914400" cy="646331"/>
          </a:xfrm>
          <a:prstGeom prst="rect">
            <a:avLst/>
          </a:prstGeom>
          <a:noFill/>
        </p:spPr>
        <p:txBody>
          <a:bodyPr wrap="square" rtlCol="0">
            <a:spAutoFit/>
          </a:bodyPr>
          <a:lstStyle/>
          <a:p>
            <a:r>
              <a:rPr lang="en-US" sz="1200" b="1" dirty="0" smtClean="0"/>
              <a:t>2</a:t>
            </a:r>
            <a:r>
              <a:rPr lang="en-US" sz="1200" b="1" baseline="30000" dirty="0" smtClean="0"/>
              <a:t>nd</a:t>
            </a:r>
            <a:r>
              <a:rPr lang="en-US" sz="1200" b="1" dirty="0" smtClean="0"/>
              <a:t> qtr. 2005</a:t>
            </a:r>
          </a:p>
          <a:p>
            <a:r>
              <a:rPr lang="en-US" sz="1200" b="1" dirty="0"/>
              <a:t>+</a:t>
            </a:r>
            <a:r>
              <a:rPr lang="en-US" sz="1200" b="1" dirty="0" smtClean="0"/>
              <a:t>28.2%</a:t>
            </a:r>
            <a:endParaRPr lang="en-US" sz="1200" b="1" dirty="0"/>
          </a:p>
        </p:txBody>
      </p:sp>
      <p:sp>
        <p:nvSpPr>
          <p:cNvPr id="3" name="TextBox 2"/>
          <p:cNvSpPr txBox="1"/>
          <p:nvPr/>
        </p:nvSpPr>
        <p:spPr>
          <a:xfrm>
            <a:off x="3832855" y="2015764"/>
            <a:ext cx="1986920" cy="600164"/>
          </a:xfrm>
          <a:prstGeom prst="rect">
            <a:avLst/>
          </a:prstGeom>
          <a:noFill/>
        </p:spPr>
        <p:txBody>
          <a:bodyPr wrap="square" rtlCol="0">
            <a:spAutoFit/>
          </a:bodyPr>
          <a:lstStyle/>
          <a:p>
            <a:r>
              <a:rPr lang="en-US" sz="1100" b="1" dirty="0" smtClean="0"/>
              <a:t>Quarterly percentage change in Philadelphia home values from the previous year</a:t>
            </a:r>
            <a:endParaRPr lang="en-US" sz="1100" b="1" dirty="0"/>
          </a:p>
        </p:txBody>
      </p:sp>
      <p:sp>
        <p:nvSpPr>
          <p:cNvPr id="4" name="TextBox 3"/>
          <p:cNvSpPr txBox="1"/>
          <p:nvPr/>
        </p:nvSpPr>
        <p:spPr>
          <a:xfrm>
            <a:off x="7438603" y="2160657"/>
            <a:ext cx="627095" cy="707886"/>
          </a:xfrm>
          <a:prstGeom prst="rect">
            <a:avLst/>
          </a:prstGeom>
          <a:noFill/>
        </p:spPr>
        <p:txBody>
          <a:bodyPr wrap="square" rtlCol="0">
            <a:spAutoFit/>
          </a:bodyPr>
          <a:lstStyle/>
          <a:p>
            <a:r>
              <a:rPr lang="en-US" sz="1000" b="1" dirty="0" smtClean="0">
                <a:solidFill>
                  <a:schemeClr val="bg1"/>
                </a:solidFill>
              </a:rPr>
              <a:t>2nd and 3</a:t>
            </a:r>
            <a:r>
              <a:rPr lang="en-US" sz="1000" b="1" baseline="30000" dirty="0" smtClean="0">
                <a:solidFill>
                  <a:schemeClr val="bg1"/>
                </a:solidFill>
              </a:rPr>
              <a:t>rd</a:t>
            </a:r>
            <a:r>
              <a:rPr lang="en-US" sz="1000" b="1" dirty="0" smtClean="0">
                <a:solidFill>
                  <a:schemeClr val="bg1"/>
                </a:solidFill>
              </a:rPr>
              <a:t> qtrs. 2018 +0.0%</a:t>
            </a:r>
            <a:endParaRPr lang="en-US" sz="1000" b="1" dirty="0">
              <a:solidFill>
                <a:schemeClr val="bg1"/>
              </a:solidFill>
            </a:endParaRPr>
          </a:p>
        </p:txBody>
      </p:sp>
      <p:sp>
        <p:nvSpPr>
          <p:cNvPr id="5" name="TextBox 4"/>
          <p:cNvSpPr txBox="1"/>
          <p:nvPr/>
        </p:nvSpPr>
        <p:spPr>
          <a:xfrm>
            <a:off x="3581400" y="4747629"/>
            <a:ext cx="1523046" cy="276999"/>
          </a:xfrm>
          <a:prstGeom prst="rect">
            <a:avLst/>
          </a:prstGeom>
          <a:noFill/>
        </p:spPr>
        <p:txBody>
          <a:bodyPr wrap="none" rtlCol="0">
            <a:spAutoFit/>
          </a:bodyPr>
          <a:lstStyle/>
          <a:p>
            <a:r>
              <a:rPr lang="en-US" sz="1200" b="1" dirty="0" smtClean="0"/>
              <a:t>4</a:t>
            </a:r>
            <a:r>
              <a:rPr lang="en-US" sz="1200" b="1" baseline="30000" dirty="0" smtClean="0"/>
              <a:t>th</a:t>
            </a:r>
            <a:r>
              <a:rPr lang="en-US" sz="1200" b="1" dirty="0" smtClean="0"/>
              <a:t> qtr. 2010: -11.7%</a:t>
            </a:r>
            <a:endParaRPr lang="en-US" sz="1200" b="1" dirty="0"/>
          </a:p>
        </p:txBody>
      </p:sp>
    </p:spTree>
    <p:extLst>
      <p:ext uri="{BB962C8B-B14F-4D97-AF65-F5344CB8AC3E}">
        <p14:creationId xmlns:p14="http://schemas.microsoft.com/office/powerpoint/2010/main" val="34329372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5362" name="Picture 2" descr="https://cdn.vox-cdn.com/thumbor/Vko11QBkD-fVpH2jzYi_0sCjrms=/0x0:750x619/1200x0/filters:focal(0x0:750x619)/cdn.vox-cdn.com/uploads/chorus_asset/file/11422595/1_How_Much_Home_Can_You_Buy_with_2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701963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399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083"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0482" name="Picture 2" descr="Image result for new housing construction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083"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9460" name="Picture 4" descr="Image result for Marquette, Kan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21771"/>
            <a:ext cx="4975596" cy="3114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Marquette, Kans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771"/>
            <a:ext cx="472816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mage result for Marquette, Kans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 y="3136447"/>
            <a:ext cx="4470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mage result for Marquette, Kans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017" y="3136447"/>
            <a:ext cx="47625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531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083"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8434" name="Picture 2" descr="cheap land us michigan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99599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60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1"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990600"/>
            <a:ext cx="41132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57600"/>
            <a:ext cx="41005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657600"/>
            <a:ext cx="3467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 y="990600"/>
            <a:ext cx="348615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79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3796" name="Picture 2" descr="http://p.rdcpix.com/v02/l69126d45-m0xd-w640_h480_q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69992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61759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17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501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4413"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3186358" y="5791200"/>
            <a:ext cx="25426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Rockwell" pitchFamily="18" charset="0"/>
              </a:rPr>
              <a:t>End of Part 5</a:t>
            </a: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9"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12" y="1066800"/>
            <a:ext cx="765445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7"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6" name="Picture 2" descr="Image result for u.s. historical foreclosure activity and rates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806379"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050" name="Picture 2" descr="Image result for subprime mortgage origination volu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810250" cy="3905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098" name="Picture 2" descr="Image result for subprime default rates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604768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950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5"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074" name="Picture 2" descr="Image result for how much did investors in subprime mortgages 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72084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370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3" name="Text Box 3"/>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 name="Picture 2" descr="Image result for Fannie Mae vs Freddie mac market 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309" y="1295400"/>
            <a:ext cx="6783381"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6657</TotalTime>
  <Words>2313</Words>
  <Application>Microsoft Office PowerPoint</Application>
  <PresentationFormat>On-screen Show (4:3)</PresentationFormat>
  <Paragraphs>94</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276</cp:revision>
  <dcterms:created xsi:type="dcterms:W3CDTF">2010-08-28T01:18:10Z</dcterms:created>
  <dcterms:modified xsi:type="dcterms:W3CDTF">2019-02-18T19:34:20Z</dcterms:modified>
</cp:coreProperties>
</file>