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669" r:id="rId2"/>
    <p:sldId id="670" r:id="rId3"/>
    <p:sldId id="671" r:id="rId4"/>
    <p:sldId id="733" r:id="rId5"/>
    <p:sldId id="702" r:id="rId6"/>
    <p:sldId id="721" r:id="rId7"/>
    <p:sldId id="699" r:id="rId8"/>
    <p:sldId id="734" r:id="rId9"/>
    <p:sldId id="735" r:id="rId10"/>
    <p:sldId id="672" r:id="rId11"/>
    <p:sldId id="736" r:id="rId12"/>
    <p:sldId id="673" r:id="rId13"/>
    <p:sldId id="725" r:id="rId14"/>
    <p:sldId id="724" r:id="rId15"/>
    <p:sldId id="705" r:id="rId16"/>
    <p:sldId id="704" r:id="rId17"/>
    <p:sldId id="726" r:id="rId18"/>
    <p:sldId id="345" r:id="rId19"/>
    <p:sldId id="706" r:id="rId20"/>
    <p:sldId id="674" r:id="rId21"/>
    <p:sldId id="442" r:id="rId22"/>
    <p:sldId id="580" r:id="rId23"/>
    <p:sldId id="737" r:id="rId24"/>
    <p:sldId id="707" r:id="rId25"/>
    <p:sldId id="712" r:id="rId26"/>
    <p:sldId id="710" r:id="rId27"/>
    <p:sldId id="693" r:id="rId28"/>
    <p:sldId id="694" r:id="rId29"/>
    <p:sldId id="727" r:id="rId30"/>
    <p:sldId id="728" r:id="rId31"/>
    <p:sldId id="638" r:id="rId32"/>
    <p:sldId id="639" r:id="rId33"/>
    <p:sldId id="332" r:id="rId34"/>
    <p:sldId id="729" r:id="rId35"/>
    <p:sldId id="739" r:id="rId36"/>
    <p:sldId id="738" r:id="rId37"/>
    <p:sldId id="578" r:id="rId38"/>
    <p:sldId id="677" r:id="rId39"/>
    <p:sldId id="720" r:id="rId40"/>
    <p:sldId id="678" r:id="rId41"/>
    <p:sldId id="679" r:id="rId42"/>
    <p:sldId id="680" r:id="rId43"/>
    <p:sldId id="740" r:id="rId44"/>
    <p:sldId id="741" r:id="rId45"/>
    <p:sldId id="714" r:id="rId46"/>
    <p:sldId id="715" r:id="rId47"/>
    <p:sldId id="716" r:id="rId48"/>
    <p:sldId id="285" r:id="rId49"/>
    <p:sldId id="584" r:id="rId50"/>
    <p:sldId id="586" r:id="rId51"/>
    <p:sldId id="718" r:id="rId52"/>
    <p:sldId id="717" r:id="rId53"/>
    <p:sldId id="697" r:id="rId54"/>
    <p:sldId id="731" r:id="rId55"/>
    <p:sldId id="719" r:id="rId56"/>
    <p:sldId id="587" r:id="rId57"/>
    <p:sldId id="732" r:id="rId58"/>
    <p:sldId id="686" r:id="rId59"/>
    <p:sldId id="742" r:id="rId60"/>
    <p:sldId id="700" r:id="rId61"/>
    <p:sldId id="701" r:id="rId62"/>
    <p:sldId id="690" r:id="rId6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Rockwell" pitchFamily="18" charset="0"/>
        <a:ea typeface="+mn-ea"/>
        <a:cs typeface="+mn-cs"/>
      </a:defRPr>
    </a:lvl1pPr>
    <a:lvl2pPr marL="457200" algn="l" rtl="0" eaLnBrk="0" fontAlgn="base" hangingPunct="0">
      <a:spcBef>
        <a:spcPct val="0"/>
      </a:spcBef>
      <a:spcAft>
        <a:spcPct val="0"/>
      </a:spcAft>
      <a:defRPr kern="1200">
        <a:solidFill>
          <a:schemeClr val="tx1"/>
        </a:solidFill>
        <a:latin typeface="Rockwell" pitchFamily="18" charset="0"/>
        <a:ea typeface="+mn-ea"/>
        <a:cs typeface="+mn-cs"/>
      </a:defRPr>
    </a:lvl2pPr>
    <a:lvl3pPr marL="914400" algn="l" rtl="0" eaLnBrk="0" fontAlgn="base" hangingPunct="0">
      <a:spcBef>
        <a:spcPct val="0"/>
      </a:spcBef>
      <a:spcAft>
        <a:spcPct val="0"/>
      </a:spcAft>
      <a:defRPr kern="1200">
        <a:solidFill>
          <a:schemeClr val="tx1"/>
        </a:solidFill>
        <a:latin typeface="Rockwell" pitchFamily="18" charset="0"/>
        <a:ea typeface="+mn-ea"/>
        <a:cs typeface="+mn-cs"/>
      </a:defRPr>
    </a:lvl3pPr>
    <a:lvl4pPr marL="1371600" algn="l" rtl="0" eaLnBrk="0" fontAlgn="base" hangingPunct="0">
      <a:spcBef>
        <a:spcPct val="0"/>
      </a:spcBef>
      <a:spcAft>
        <a:spcPct val="0"/>
      </a:spcAft>
      <a:defRPr kern="1200">
        <a:solidFill>
          <a:schemeClr val="tx1"/>
        </a:solidFill>
        <a:latin typeface="Rockwell" pitchFamily="18" charset="0"/>
        <a:ea typeface="+mn-ea"/>
        <a:cs typeface="+mn-cs"/>
      </a:defRPr>
    </a:lvl4pPr>
    <a:lvl5pPr marL="1828800" algn="l" rtl="0" eaLnBrk="0" fontAlgn="base" hangingPunct="0">
      <a:spcBef>
        <a:spcPct val="0"/>
      </a:spcBef>
      <a:spcAft>
        <a:spcPct val="0"/>
      </a:spcAft>
      <a:defRPr kern="1200">
        <a:solidFill>
          <a:schemeClr val="tx1"/>
        </a:solidFill>
        <a:latin typeface="Rockwell" pitchFamily="18" charset="0"/>
        <a:ea typeface="+mn-ea"/>
        <a:cs typeface="+mn-cs"/>
      </a:defRPr>
    </a:lvl5pPr>
    <a:lvl6pPr marL="2286000" algn="l" defTabSz="914400" rtl="0" eaLnBrk="1" latinLnBrk="0" hangingPunct="1">
      <a:defRPr kern="1200">
        <a:solidFill>
          <a:schemeClr val="tx1"/>
        </a:solidFill>
        <a:latin typeface="Rockwell" pitchFamily="18" charset="0"/>
        <a:ea typeface="+mn-ea"/>
        <a:cs typeface="+mn-cs"/>
      </a:defRPr>
    </a:lvl6pPr>
    <a:lvl7pPr marL="2743200" algn="l" defTabSz="914400" rtl="0" eaLnBrk="1" latinLnBrk="0" hangingPunct="1">
      <a:defRPr kern="1200">
        <a:solidFill>
          <a:schemeClr val="tx1"/>
        </a:solidFill>
        <a:latin typeface="Rockwell" pitchFamily="18" charset="0"/>
        <a:ea typeface="+mn-ea"/>
        <a:cs typeface="+mn-cs"/>
      </a:defRPr>
    </a:lvl7pPr>
    <a:lvl8pPr marL="3200400" algn="l" defTabSz="914400" rtl="0" eaLnBrk="1" latinLnBrk="0" hangingPunct="1">
      <a:defRPr kern="1200">
        <a:solidFill>
          <a:schemeClr val="tx1"/>
        </a:solidFill>
        <a:latin typeface="Rockwell" pitchFamily="18" charset="0"/>
        <a:ea typeface="+mn-ea"/>
        <a:cs typeface="+mn-cs"/>
      </a:defRPr>
    </a:lvl8pPr>
    <a:lvl9pPr marL="3657600" algn="l" defTabSz="914400" rtl="0" eaLnBrk="1" latinLnBrk="0" hangingPunct="1">
      <a:defRPr kern="1200">
        <a:solidFill>
          <a:schemeClr val="tx1"/>
        </a:solidFill>
        <a:latin typeface="Rockwell"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6666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8" autoAdjust="0"/>
    <p:restoredTop sz="74026" autoAdjust="0"/>
  </p:normalViewPr>
  <p:slideViewPr>
    <p:cSldViewPr>
      <p:cViewPr varScale="1">
        <p:scale>
          <a:sx n="95" d="100"/>
          <a:sy n="95" d="100"/>
        </p:scale>
        <p:origin x="8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48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4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14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615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615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8A8FC042-5CD4-413C-8FE5-57A0BE1E67BF}" type="slidenum">
              <a:rPr lang="en-US" altLang="en-US"/>
              <a:pPr>
                <a:defRPr/>
              </a:pPr>
              <a:t>‹#›</a:t>
            </a:fld>
            <a:endParaRPr lang="en-US" altLang="en-US"/>
          </a:p>
        </p:txBody>
      </p:sp>
    </p:spTree>
    <p:extLst>
      <p:ext uri="{BB962C8B-B14F-4D97-AF65-F5344CB8AC3E}">
        <p14:creationId xmlns:p14="http://schemas.microsoft.com/office/powerpoint/2010/main" val="103512252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CFFB635-D6A8-4226-BC64-14E095E3D5C9}" type="slidenum">
              <a:rPr lang="en-US" altLang="en-US" smtClean="0">
                <a:latin typeface="Arial" panose="020B0604020202020204" pitchFamily="34" charset="0"/>
              </a:rPr>
              <a:pPr/>
              <a:t>1</a:t>
            </a:fld>
            <a:endParaRPr lang="en-US" altLang="en-US" smtClean="0">
              <a:latin typeface="Arial" panose="020B0604020202020204" pitchFamily="34" charset="0"/>
            </a:endParaRPr>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en-US" altLang="en-US" b="1" smtClean="0"/>
          </a:p>
        </p:txBody>
      </p:sp>
    </p:spTree>
    <p:extLst>
      <p:ext uri="{BB962C8B-B14F-4D97-AF65-F5344CB8AC3E}">
        <p14:creationId xmlns:p14="http://schemas.microsoft.com/office/powerpoint/2010/main" val="40135426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B649317-ACE3-45F3-AEF4-4068DBD7E489}" type="slidenum">
              <a:rPr lang="en-US" altLang="en-US" sz="1200">
                <a:latin typeface="Arial" panose="020B0604020202020204" pitchFamily="34" charset="0"/>
              </a:rPr>
              <a:pPr algn="r" eaLnBrk="1" hangingPunct="1"/>
              <a:t>10</a:t>
            </a:fld>
            <a:endParaRPr lang="en-US" altLang="en-US" sz="1200">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dirty="0" smtClean="0"/>
              <a:t>The</a:t>
            </a:r>
            <a:r>
              <a:rPr lang="en-US" altLang="en-US" b="1" baseline="0" dirty="0" smtClean="0"/>
              <a:t> 2018 report by the Harvard Joint Center for Housing Studies states that many renters are cost-burdened, meaning they use more than 30 percent of their income to pay for housing and, therefore, have difficulty paying for other necessities.</a:t>
            </a:r>
            <a:endParaRPr lang="en-US" altLang="en-US" dirty="0" smtClean="0"/>
          </a:p>
        </p:txBody>
      </p:sp>
    </p:spTree>
    <p:extLst>
      <p:ext uri="{BB962C8B-B14F-4D97-AF65-F5344CB8AC3E}">
        <p14:creationId xmlns:p14="http://schemas.microsoft.com/office/powerpoint/2010/main" val="4991066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B649317-ACE3-45F3-AEF4-4068DBD7E489}" type="slidenum">
              <a:rPr lang="en-US" altLang="en-US" sz="1200">
                <a:latin typeface="Arial" panose="020B0604020202020204" pitchFamily="34" charset="0"/>
              </a:rPr>
              <a:pPr algn="r" eaLnBrk="1" hangingPunct="1"/>
              <a:t>11</a:t>
            </a:fld>
            <a:endParaRPr lang="en-US" altLang="en-US" sz="1200">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dirty="0" smtClean="0"/>
              <a:t>Analysts at the Mortgage Bankers Association</a:t>
            </a:r>
            <a:r>
              <a:rPr lang="en-US" altLang="en-US" b="1" baseline="0" dirty="0" smtClean="0"/>
              <a:t> are expecting mortgage interest rates to remain above 5 percent during 2019. An important side-effect will be strong demand for rental housing, resulting in the ability of landlords to increase apartment and housing rents.</a:t>
            </a:r>
            <a:endParaRPr lang="en-US" altLang="en-US" dirty="0" smtClean="0"/>
          </a:p>
        </p:txBody>
      </p:sp>
    </p:spTree>
    <p:extLst>
      <p:ext uri="{BB962C8B-B14F-4D97-AF65-F5344CB8AC3E}">
        <p14:creationId xmlns:p14="http://schemas.microsoft.com/office/powerpoint/2010/main" val="28614836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12</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dirty="0" smtClean="0"/>
              <a:t>The</a:t>
            </a:r>
            <a:r>
              <a:rPr lang="en-US" altLang="en-US" b="1" baseline="0" dirty="0" smtClean="0"/>
              <a:t> economic problem is easily understood. Where employment is strong and household incomes are relatively high  (including the income of retirees) land prices are high and tend to keep increasing beyond the ability of individuals to afford asking rents for apartments or to accumulate sufficient savings to make a down payment and cover closing costs to purchase a property. When property markets become severely stressed by rising prices a correction occurs. </a:t>
            </a:r>
            <a:endParaRPr lang="en-US" altLang="en-US" b="1" dirty="0" smtClean="0"/>
          </a:p>
        </p:txBody>
      </p:sp>
    </p:spTree>
    <p:extLst>
      <p:ext uri="{BB962C8B-B14F-4D97-AF65-F5344CB8AC3E}">
        <p14:creationId xmlns:p14="http://schemas.microsoft.com/office/powerpoint/2010/main" val="14274255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13</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baseline="0" dirty="0" smtClean="0"/>
              <a:t>Where employment is weak and household incomes low, land and property prices are low. In the most distressed neighborhoods, buildings or vacant lots cannot be sold at any price. </a:t>
            </a:r>
            <a:endParaRPr lang="en-US" altLang="en-US" b="1" dirty="0" smtClean="0"/>
          </a:p>
        </p:txBody>
      </p:sp>
    </p:spTree>
    <p:extLst>
      <p:ext uri="{BB962C8B-B14F-4D97-AF65-F5344CB8AC3E}">
        <p14:creationId xmlns:p14="http://schemas.microsoft.com/office/powerpoint/2010/main" val="4231754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14</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baseline="0" dirty="0" smtClean="0"/>
              <a:t>When potential tenants cannot afford to pay a rent sufficient to cover the costs of ownership, absentee-owners defer maintenance, allow the property to be condemned, and walk away. The result is that all across the United States there are millions of vacant, abandoned properties.  </a:t>
            </a:r>
            <a:endParaRPr lang="en-US" altLang="en-US" b="1" dirty="0" smtClean="0"/>
          </a:p>
        </p:txBody>
      </p:sp>
    </p:spTree>
    <p:extLst>
      <p:ext uri="{BB962C8B-B14F-4D97-AF65-F5344CB8AC3E}">
        <p14:creationId xmlns:p14="http://schemas.microsoft.com/office/powerpoint/2010/main" val="23236332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B649317-ACE3-45F3-AEF4-4068DBD7E489}" type="slidenum">
              <a:rPr lang="en-US" altLang="en-US" sz="1200">
                <a:latin typeface="Arial" panose="020B0604020202020204" pitchFamily="34" charset="0"/>
              </a:rPr>
              <a:pPr algn="r" eaLnBrk="1" hangingPunct="1"/>
              <a:t>15</a:t>
            </a:fld>
            <a:endParaRPr lang="en-US" altLang="en-US" sz="1200">
              <a:latin typeface="Arial" panose="020B0604020202020204" pitchFamily="34" charset="0"/>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en-US" altLang="en-US" b="1" dirty="0" smtClean="0"/>
              <a:t>Data published in October</a:t>
            </a:r>
            <a:r>
              <a:rPr lang="en-US" altLang="en-US" b="1" baseline="0" dirty="0" smtClean="0"/>
              <a:t> 2018 by ATTOM Data Solutions indicate that nearly 1.5 million single-family homes and condominium units were vacant at the end of the third quarter. This represents 1.52 percent of all housing units nationwide. Cities with the highest vacancy rates included Flint, Michigan, Youngstown, Ohio, and Mobile, Alabama.</a:t>
            </a:r>
            <a:endParaRPr lang="en-US" altLang="en-US" b="1" dirty="0" smtClean="0"/>
          </a:p>
        </p:txBody>
      </p:sp>
    </p:spTree>
    <p:extLst>
      <p:ext uri="{BB962C8B-B14F-4D97-AF65-F5344CB8AC3E}">
        <p14:creationId xmlns:p14="http://schemas.microsoft.com/office/powerpoint/2010/main" val="21078540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16</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dirty="0" smtClean="0"/>
              <a:t>One response to the problem of affordability</a:t>
            </a:r>
            <a:r>
              <a:rPr lang="en-US" altLang="en-US" b="1" baseline="0" dirty="0" smtClean="0"/>
              <a:t> </a:t>
            </a:r>
            <a:r>
              <a:rPr lang="en-US" altLang="en-US" b="1" dirty="0" smtClean="0"/>
              <a:t>has been the development of very small houses to serve as transitional housing for the homeless. Small villages of tiny houses have been constructed in Portland, Seattle, Austin, Madison and elsewhere. </a:t>
            </a:r>
          </a:p>
        </p:txBody>
      </p:sp>
    </p:spTree>
    <p:extLst>
      <p:ext uri="{BB962C8B-B14F-4D97-AF65-F5344CB8AC3E}">
        <p14:creationId xmlns:p14="http://schemas.microsoft.com/office/powerpoint/2010/main" val="22550564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48EFF1F-5F78-4CB3-87EA-FAF853B5751D}" type="slidenum">
              <a:rPr lang="en-US" altLang="en-US" sz="1200">
                <a:latin typeface="Arial" panose="020B0604020202020204" pitchFamily="34" charset="0"/>
              </a:rPr>
              <a:pPr algn="r" eaLnBrk="1" hangingPunct="1"/>
              <a:t>17</a:t>
            </a:fld>
            <a:endParaRPr lang="en-US" altLang="en-US" sz="1200">
              <a:latin typeface="Arial" panose="020B0604020202020204" pitchFamily="34" charset="0"/>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en-US" altLang="en-US" b="1" dirty="0" smtClean="0"/>
              <a:t>Many</a:t>
            </a:r>
            <a:r>
              <a:rPr lang="en-US" altLang="en-US" b="1" baseline="0" dirty="0" smtClean="0"/>
              <a:t> others are choosing to purchase mobile tiny houses for reasons of affordability, reduced environmental impact, and as a lifestyle choice. These homes cost around $40,000 to have constructed. Owners need to obtain the land separately.</a:t>
            </a:r>
            <a:endParaRPr lang="en-US" altLang="en-US" b="1" dirty="0" smtClean="0"/>
          </a:p>
        </p:txBody>
      </p:sp>
    </p:spTree>
    <p:extLst>
      <p:ext uri="{BB962C8B-B14F-4D97-AF65-F5344CB8AC3E}">
        <p14:creationId xmlns:p14="http://schemas.microsoft.com/office/powerpoint/2010/main" val="2560655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B094786-017F-4FC3-B23C-2F1EA108D072}" type="slidenum">
              <a:rPr lang="en-US" altLang="en-US" smtClean="0">
                <a:latin typeface="Arial" panose="020B0604020202020204" pitchFamily="34" charset="0"/>
              </a:rPr>
              <a:pPr/>
              <a:t>18</a:t>
            </a:fld>
            <a:endParaRPr lang="en-US" altLang="en-US" smtClean="0">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dirty="0" smtClean="0"/>
              <a:t>The number of people living in tent cities scattered across the nation continues to increase. Late in December</a:t>
            </a:r>
            <a:r>
              <a:rPr lang="en-US" altLang="en-US" b="1" baseline="0" dirty="0" smtClean="0"/>
              <a:t> The National Law Center on Homelessness &amp; Poverty reported a 1,342 percent increase in what they describe as “homeless encampments” between 2007 and 2017. They identified at least one such encampment in all fifty states and the District of Columbia. The response of city officials to the plight of these people is often to outlaw the encampments without providing a reasonable alternative.</a:t>
            </a:r>
            <a:endParaRPr lang="en-US" altLang="en-US" b="1" dirty="0" smtClean="0"/>
          </a:p>
        </p:txBody>
      </p:sp>
    </p:spTree>
    <p:extLst>
      <p:ext uri="{BB962C8B-B14F-4D97-AF65-F5344CB8AC3E}">
        <p14:creationId xmlns:p14="http://schemas.microsoft.com/office/powerpoint/2010/main" val="9173807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CB094786-017F-4FC3-B23C-2F1EA108D072}" type="slidenum">
              <a:rPr lang="en-US" altLang="en-US" smtClean="0">
                <a:latin typeface="Arial" panose="020B0604020202020204" pitchFamily="34" charset="0"/>
              </a:rPr>
              <a:pPr/>
              <a:t>19</a:t>
            </a:fld>
            <a:endParaRPr lang="en-US" altLang="en-US" smtClean="0">
              <a:latin typeface="Arial" panose="020B0604020202020204" pitchFamily="34"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r>
              <a:rPr lang="en-US" altLang="en-US" b="1" dirty="0" smtClean="0"/>
              <a:t>The Seattle Times</a:t>
            </a:r>
            <a:r>
              <a:rPr lang="en-US" altLang="en-US" b="1" baseline="0" dirty="0" smtClean="0"/>
              <a:t> observed in December of 2017 that “As rents soar and access to affordable housing shrinks, the number of people living in states along the West Coast is trending in the wrong direction. …The crisis has prompted several local governments … to declare a civil state of emergency.” Homelessness rose in Seattle and Washington State during 2018 faster than all other states but Massachusetts, New York and Texas.</a:t>
            </a:r>
            <a:endParaRPr lang="en-US" altLang="en-US" b="1" dirty="0" smtClean="0"/>
          </a:p>
        </p:txBody>
      </p:sp>
    </p:spTree>
    <p:extLst>
      <p:ext uri="{BB962C8B-B14F-4D97-AF65-F5344CB8AC3E}">
        <p14:creationId xmlns:p14="http://schemas.microsoft.com/office/powerpoint/2010/main" val="1086452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pPr eaLnBrk="1" hangingPunct="1"/>
            <a:r>
              <a:rPr lang="en-US" altLang="en-US" b="1" dirty="0" smtClean="0"/>
              <a:t>For some in our society, the 2008 crash had almost no impact on their quality of life. For others, the result was to destroy an already fragile existence.</a:t>
            </a:r>
            <a:r>
              <a:rPr lang="en-US" altLang="en-US" b="1" baseline="0" dirty="0" smtClean="0"/>
              <a:t> This presentation will offer some insight into the degree to which the lives of people at the bottom of our socio-economic ladder have improved or not improved.</a:t>
            </a:r>
            <a:endParaRPr lang="en-US" altLang="en-US" b="1" dirty="0" smtClean="0"/>
          </a:p>
          <a:p>
            <a:pPr eaLnBrk="1" hangingPunct="1"/>
            <a:endParaRPr lang="en-US" altLang="en-US" b="1" dirty="0" smtClean="0"/>
          </a:p>
        </p:txBody>
      </p:sp>
      <p:sp>
        <p:nvSpPr>
          <p:cNvPr id="6148"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04B5083-51DB-4144-B68C-A108E704B59A}" type="slidenum">
              <a:rPr lang="en-US" altLang="en-US" smtClean="0">
                <a:latin typeface="Arial" panose="020B0604020202020204" pitchFamily="34" charset="0"/>
              </a:rPr>
              <a:pPr/>
              <a:t>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2142573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pPr eaLnBrk="1" hangingPunct="1"/>
            <a:r>
              <a:rPr lang="en-US" altLang="en-US" b="1" dirty="0" smtClean="0"/>
              <a:t>A related social issue is the extent to which people are unable to afford adequate food for themselves and their families.</a:t>
            </a:r>
          </a:p>
          <a:p>
            <a:pPr eaLnBrk="1" hangingPunct="1"/>
            <a:endParaRPr lang="en-US" altLang="en-US" b="1" dirty="0" smtClean="0"/>
          </a:p>
        </p:txBody>
      </p:sp>
      <p:sp>
        <p:nvSpPr>
          <p:cNvPr id="22532"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354465A-E587-4E2D-87DD-8BF9EDFD7D3F}" type="slidenum">
              <a:rPr lang="en-US" altLang="en-US" smtClean="0">
                <a:latin typeface="Arial" panose="020B0604020202020204" pitchFamily="34" charset="0"/>
              </a:rPr>
              <a:pPr/>
              <a:t>20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744512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56F0C3CA-1627-4533-994D-C06754CC197A}" type="slidenum">
              <a:rPr lang="en-US" altLang="en-US" smtClean="0">
                <a:latin typeface="Arial" panose="020B0604020202020204" pitchFamily="34" charset="0"/>
              </a:rPr>
              <a:pPr/>
              <a:t>21</a:t>
            </a:fld>
            <a:endParaRPr lang="en-US" altLang="en-US" smtClean="0">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eaLnBrk="1" hangingPunct="1"/>
            <a:r>
              <a:rPr lang="en-US" sz="1200" b="1" i="0" kern="1200" dirty="0" smtClean="0">
                <a:solidFill>
                  <a:schemeClr val="tx1"/>
                </a:solidFill>
                <a:effectLst/>
                <a:latin typeface="Arial" panose="020B0604020202020204" pitchFamily="34" charset="0"/>
                <a:ea typeface="+mn-ea"/>
                <a:cs typeface="+mn-cs"/>
              </a:rPr>
              <a:t>The Democratic mayors of San Francisco and Philadelphia were the featured speakers at a discussion on housing and homelessness at the 2019 winter meeting of the U.S. Conference of Mayors held January</a:t>
            </a:r>
            <a:r>
              <a:rPr lang="en-US" sz="1200" b="1" i="0" kern="1200" baseline="0" dirty="0" smtClean="0">
                <a:solidFill>
                  <a:schemeClr val="tx1"/>
                </a:solidFill>
                <a:effectLst/>
                <a:latin typeface="Arial" panose="020B0604020202020204" pitchFamily="34" charset="0"/>
                <a:ea typeface="+mn-ea"/>
                <a:cs typeface="+mn-cs"/>
              </a:rPr>
              <a:t> 24, 2019 in the District of Columbia</a:t>
            </a:r>
            <a:r>
              <a:rPr lang="en-US" sz="1200" b="1" i="0" kern="1200" dirty="0" smtClean="0">
                <a:solidFill>
                  <a:schemeClr val="tx1"/>
                </a:solidFill>
                <a:effectLst/>
                <a:latin typeface="Arial" panose="020B0604020202020204" pitchFamily="34" charset="0"/>
                <a:ea typeface="+mn-ea"/>
                <a:cs typeface="+mn-cs"/>
              </a:rPr>
              <a:t>. They talked about efforts to relieve homelessness in their cities and about their approaches to adjacent issues such as criminal justice reform, drug addiction, and access to health care. They also talked briefly about their cities' responses to a partial shutdown of the federal government, affecting programs like housing vouchers for low-income families.</a:t>
            </a:r>
            <a:endParaRPr lang="en-US" altLang="en-US" b="1" dirty="0" smtClean="0"/>
          </a:p>
        </p:txBody>
      </p:sp>
    </p:spTree>
    <p:extLst>
      <p:ext uri="{BB962C8B-B14F-4D97-AF65-F5344CB8AC3E}">
        <p14:creationId xmlns:p14="http://schemas.microsoft.com/office/powerpoint/2010/main" val="2223197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FB4A08-9E70-4A72-8940-587C00B5CCD6}" type="slidenum">
              <a:rPr lang="en-US" altLang="en-US" sz="1200">
                <a:latin typeface="Arial" panose="020B0604020202020204" pitchFamily="34" charset="0"/>
              </a:rPr>
              <a:pPr algn="r" eaLnBrk="1" hangingPunct="1"/>
              <a:t>22</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A report issued in mid-2018 by the U.S.</a:t>
            </a:r>
            <a:r>
              <a:rPr lang="en-US" altLang="en-US" b="1" baseline="0" dirty="0" smtClean="0"/>
              <a:t> Department of Agriculture stated that 15 million households in the United States access to food is limited by the lack of financial resources. The Food Research &amp; Action Center added that over 18 percent of households with children experience food insecurity. Jim Weill, President of the Food Research &amp; Action Center stated:</a:t>
            </a:r>
            <a:endParaRPr lang="en-US" altLang="en-US" b="1" dirty="0" smtClean="0"/>
          </a:p>
        </p:txBody>
      </p:sp>
    </p:spTree>
    <p:extLst>
      <p:ext uri="{BB962C8B-B14F-4D97-AF65-F5344CB8AC3E}">
        <p14:creationId xmlns:p14="http://schemas.microsoft.com/office/powerpoint/2010/main" val="1501457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56F0C3CA-1627-4533-994D-C06754CC197A}" type="slidenum">
              <a:rPr lang="en-US" altLang="en-US" smtClean="0">
                <a:latin typeface="Arial" panose="020B0604020202020204" pitchFamily="34" charset="0"/>
              </a:rPr>
              <a:pPr/>
              <a:t>23</a:t>
            </a:fld>
            <a:endParaRPr lang="en-US" altLang="en-US" smtClean="0">
              <a:latin typeface="Arial" panose="020B0604020202020204" pitchFamily="34" charset="0"/>
            </a:endParaRPr>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noFill/>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“While often hidden behind closed doors, food hardship is a serious national problem that requires a serious national response. Too many people in every region, state, and community have been left behind in the economic recovery from the Great Recession, and are still struggling to put food on the table. …The high rates of food hardship underscore the need for Congress to pass a Farm bill that protects and strengthens SNAP. Otherwise, we will see worse health and hunger for struggling children, seniors, working families, and others across the country.” </a:t>
            </a:r>
            <a:r>
              <a:rPr lang="en-US" b="0" dirty="0" smtClean="0"/>
              <a:t>[Source:</a:t>
            </a:r>
            <a:r>
              <a:rPr lang="en-US" b="0" baseline="0" dirty="0" smtClean="0"/>
              <a:t> Emily </a:t>
            </a:r>
            <a:r>
              <a:rPr lang="en-US" b="0" baseline="0" dirty="0" err="1" smtClean="0"/>
              <a:t>Pickren</a:t>
            </a:r>
            <a:r>
              <a:rPr lang="en-US" b="0" baseline="0" dirty="0" smtClean="0"/>
              <a:t>. “New Report Finds that More Americans, Particularly Children, are at Risk of Hunger.” Food Research &amp; Action Center, 1 August, 2018]</a:t>
            </a:r>
            <a:endParaRPr lang="en-US" b="0" dirty="0" smtClean="0"/>
          </a:p>
          <a:p>
            <a:pPr eaLnBrk="1" hangingPunct="1"/>
            <a:endParaRPr lang="en-US" altLang="en-US" b="1" dirty="0" smtClean="0"/>
          </a:p>
        </p:txBody>
      </p:sp>
    </p:spTree>
    <p:extLst>
      <p:ext uri="{BB962C8B-B14F-4D97-AF65-F5344CB8AC3E}">
        <p14:creationId xmlns:p14="http://schemas.microsoft.com/office/powerpoint/2010/main" val="10646895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FB4A08-9E70-4A72-8940-587C00B5CCD6}" type="slidenum">
              <a:rPr lang="en-US" altLang="en-US" sz="1200">
                <a:latin typeface="Arial" panose="020B0604020202020204" pitchFamily="34" charset="0"/>
              </a:rPr>
              <a:pPr algn="r" eaLnBrk="1" hangingPunct="1"/>
              <a:t>24</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sz="1200" b="1" i="0" kern="1200" dirty="0" smtClean="0">
                <a:solidFill>
                  <a:schemeClr val="tx1"/>
                </a:solidFill>
                <a:effectLst/>
                <a:latin typeface="Arial" panose="020B0604020202020204" pitchFamily="34" charset="0"/>
                <a:ea typeface="+mn-ea"/>
                <a:cs typeface="+mn-cs"/>
              </a:rPr>
              <a:t>A recent report issued by the organization Hunger Free America</a:t>
            </a:r>
            <a:r>
              <a:rPr lang="en-US" sz="1200" b="1" i="0" kern="1200" baseline="0" dirty="0" smtClean="0">
                <a:solidFill>
                  <a:schemeClr val="tx1"/>
                </a:solidFill>
                <a:effectLst/>
                <a:latin typeface="Arial" panose="020B0604020202020204" pitchFamily="34" charset="0"/>
                <a:ea typeface="+mn-ea"/>
                <a:cs typeface="+mn-cs"/>
              </a:rPr>
              <a:t> states: “</a:t>
            </a:r>
            <a:r>
              <a:rPr lang="en-US" sz="1200" b="1" i="0" kern="1200" dirty="0" smtClean="0">
                <a:solidFill>
                  <a:schemeClr val="tx1"/>
                </a:solidFill>
                <a:effectLst/>
                <a:latin typeface="Arial" panose="020B0604020202020204" pitchFamily="34" charset="0"/>
                <a:ea typeface="+mn-ea"/>
                <a:cs typeface="+mn-cs"/>
              </a:rPr>
              <a:t>Nationwide, food insecure Americans would need $21.5 billion in additional food purchasing power each year to meet their basic food needs, spending as much on food as do non-hungry Americans.”</a:t>
            </a:r>
            <a:endParaRPr lang="en-US" altLang="en-US" b="1" dirty="0" smtClean="0"/>
          </a:p>
        </p:txBody>
      </p:sp>
    </p:spTree>
    <p:extLst>
      <p:ext uri="{BB962C8B-B14F-4D97-AF65-F5344CB8AC3E}">
        <p14:creationId xmlns:p14="http://schemas.microsoft.com/office/powerpoint/2010/main" val="31371010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FB4A08-9E70-4A72-8940-587C00B5CCD6}" type="slidenum">
              <a:rPr lang="en-US" altLang="en-US" sz="1200">
                <a:latin typeface="Arial" panose="020B0604020202020204" pitchFamily="34" charset="0"/>
              </a:rPr>
              <a:pPr algn="r" eaLnBrk="1" hangingPunct="1"/>
              <a:t>25</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What causes food insecurity?</a:t>
            </a:r>
            <a:r>
              <a:rPr lang="en-US" altLang="en-US" b="1" baseline="0" dirty="0" smtClean="0"/>
              <a:t> The survey conducted in 2017 by the U.S. Conference of Mayors identified l</a:t>
            </a:r>
            <a:r>
              <a:rPr lang="en-US" altLang="en-US" b="1" dirty="0" smtClean="0"/>
              <a:t>ow wages,</a:t>
            </a:r>
            <a:r>
              <a:rPr lang="en-US" altLang="en-US" b="1" baseline="0" dirty="0" smtClean="0"/>
              <a:t> high housing costs and poverty.</a:t>
            </a:r>
            <a:endParaRPr lang="en-US" altLang="en-US" b="1" dirty="0" smtClean="0"/>
          </a:p>
        </p:txBody>
      </p:sp>
    </p:spTree>
    <p:extLst>
      <p:ext uri="{BB962C8B-B14F-4D97-AF65-F5344CB8AC3E}">
        <p14:creationId xmlns:p14="http://schemas.microsoft.com/office/powerpoint/2010/main" val="5202345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56FB4A08-9E70-4A72-8940-587C00B5CCD6}" type="slidenum">
              <a:rPr lang="en-US" altLang="en-US" sz="1200">
                <a:latin typeface="Arial" panose="020B0604020202020204" pitchFamily="34" charset="0"/>
              </a:rPr>
              <a:pPr algn="r" eaLnBrk="1" hangingPunct="1"/>
              <a:t>26</a:t>
            </a:fld>
            <a:endParaRPr lang="en-US" altLang="en-US" sz="1200">
              <a:latin typeface="Arial" panose="020B0604020202020204" pitchFamily="34" charset="0"/>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r>
              <a:rPr lang="en-US" altLang="en-US" b="1" dirty="0" smtClean="0"/>
              <a:t>The most recent detailed statistics on food insecurity published by the U.S. Department of Agriculture are for the year 2016. Reports from other sources suggest the situation has not</a:t>
            </a:r>
            <a:r>
              <a:rPr lang="en-US" altLang="en-US" b="1" baseline="0" dirty="0" smtClean="0"/>
              <a:t> improved significantly despite the continued reduction in official unemployment.</a:t>
            </a:r>
            <a:endParaRPr lang="en-US" altLang="en-US" b="1" dirty="0" smtClean="0"/>
          </a:p>
        </p:txBody>
      </p:sp>
    </p:spTree>
    <p:extLst>
      <p:ext uri="{BB962C8B-B14F-4D97-AF65-F5344CB8AC3E}">
        <p14:creationId xmlns:p14="http://schemas.microsoft.com/office/powerpoint/2010/main" val="12362015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BF462A4-E93D-43F2-B1AF-EF325404A8F0}" type="slidenum">
              <a:rPr lang="en-US" altLang="en-US" smtClean="0">
                <a:latin typeface="Arial" panose="020B0604020202020204" pitchFamily="34" charset="0"/>
              </a:rPr>
              <a:pPr/>
              <a:t>27</a:t>
            </a:fld>
            <a:endParaRPr lang="en-US" altLang="en-US" smtClean="0">
              <a:latin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p:spPr>
        <p:txBody>
          <a:bodyPr/>
          <a:lstStyle/>
          <a:p>
            <a:pPr eaLnBrk="1" hangingPunct="1"/>
            <a:r>
              <a:rPr lang="en-US" altLang="en-US" b="1" dirty="0" smtClean="0"/>
              <a:t>Consistent with poverty levels, the households with the most severe food insecurity</a:t>
            </a:r>
            <a:r>
              <a:rPr lang="en-US" altLang="en-US" b="1" baseline="0" dirty="0" smtClean="0"/>
              <a:t> are single mothers with children.</a:t>
            </a:r>
            <a:endParaRPr lang="en-US" altLang="en-US" b="1" dirty="0" smtClean="0"/>
          </a:p>
        </p:txBody>
      </p:sp>
    </p:spTree>
    <p:extLst>
      <p:ext uri="{BB962C8B-B14F-4D97-AF65-F5344CB8AC3E}">
        <p14:creationId xmlns:p14="http://schemas.microsoft.com/office/powerpoint/2010/main" val="127845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AFF42EA-B9F1-48AB-8CB7-DC6BB4BD5431}" type="slidenum">
              <a:rPr lang="en-US" altLang="en-US" smtClean="0">
                <a:latin typeface="Arial" panose="020B0604020202020204" pitchFamily="34" charset="0"/>
              </a:rPr>
              <a:pPr/>
              <a:t>28</a:t>
            </a:fld>
            <a:endParaRPr lang="en-US" altLang="en-US" smtClean="0">
              <a:latin typeface="Arial" panose="020B0604020202020204" pitchFamily="34" charset="0"/>
            </a:endParaRPr>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p:spPr>
        <p:txBody>
          <a:bodyPr/>
          <a:lstStyle/>
          <a:p>
            <a:pPr eaLnBrk="1" hangingPunct="1"/>
            <a:r>
              <a:rPr lang="en-US" altLang="en-US" b="1" dirty="0" smtClean="0"/>
              <a:t>And,</a:t>
            </a:r>
            <a:r>
              <a:rPr lang="en-US" altLang="en-US" b="1" baseline="0" dirty="0" smtClean="0"/>
              <a:t> as one would anticipate, households the members of which are African-American have the highest incidence of food insecurity. The organization FEEDING AMERICA reports that African-American households face hunger at a rate more than twice that of white, non-Hispanic households. The ten counties with the highest food insecurity rates in the nation are at least 60 percent African American. Seven of the ten counties are located in Mississippi.</a:t>
            </a:r>
            <a:endParaRPr lang="en-US" altLang="en-US" dirty="0" smtClean="0"/>
          </a:p>
        </p:txBody>
      </p:sp>
    </p:spTree>
    <p:extLst>
      <p:ext uri="{BB962C8B-B14F-4D97-AF65-F5344CB8AC3E}">
        <p14:creationId xmlns:p14="http://schemas.microsoft.com/office/powerpoint/2010/main" val="11786996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EC280A5A-0FDC-451A-BC8D-8D01ABD7FE2B}" type="slidenum">
              <a:rPr lang="en-US" altLang="en-US" smtClean="0">
                <a:latin typeface="Arial" panose="020B0604020202020204" pitchFamily="34" charset="0"/>
              </a:rPr>
              <a:pPr/>
              <a:t>29</a:t>
            </a:fld>
            <a:endParaRPr lang="en-US" altLang="en-US" smtClean="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smtClean="0"/>
              <a:t>In a 2018 CBS </a:t>
            </a:r>
            <a:r>
              <a:rPr lang="en-US" altLang="en-US" b="1" dirty="0" err="1" smtClean="0"/>
              <a:t>Moneywatch</a:t>
            </a:r>
            <a:r>
              <a:rPr lang="en-US" altLang="en-US" b="1" baseline="0" dirty="0" smtClean="0"/>
              <a:t> segment, Erin McDonald, vice present of Feeding America’s Center for Applied Research in Action observed:</a:t>
            </a:r>
          </a:p>
          <a:p>
            <a:pPr eaLnBrk="1" hangingPunct="1"/>
            <a:endParaRPr lang="en-US" altLang="en-US" dirty="0" smtClean="0"/>
          </a:p>
        </p:txBody>
      </p:sp>
    </p:spTree>
    <p:extLst>
      <p:ext uri="{BB962C8B-B14F-4D97-AF65-F5344CB8AC3E}">
        <p14:creationId xmlns:p14="http://schemas.microsoft.com/office/powerpoint/2010/main" val="1356291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CE7EF8B-3A4D-47CE-AA24-B81E81902EC4}" type="slidenum">
              <a:rPr lang="en-US" altLang="en-US" smtClean="0">
                <a:latin typeface="Arial" panose="020B0604020202020204" pitchFamily="34" charset="0"/>
              </a:rPr>
              <a:pPr/>
              <a:t>3</a:t>
            </a:fld>
            <a:endParaRPr lang="en-US" altLang="en-US" smtClean="0">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altLang="en-US" b="1" dirty="0" smtClean="0"/>
              <a:t>The U.S.</a:t>
            </a:r>
            <a:r>
              <a:rPr lang="en-US" altLang="en-US" b="1" baseline="0" dirty="0" smtClean="0"/>
              <a:t> Department of Housing and Urban Development reported in December of 2018 that on any night during the year some 553,000 people were homeless in the United States. Fully one-third of this number were living in unsheltered locations, meaning they were living outside somewhere. </a:t>
            </a:r>
            <a:r>
              <a:rPr lang="en-US" altLang="en-US" b="0" baseline="0" dirty="0" smtClean="0"/>
              <a:t>[Source: The 2018 Annual Homeless Assessment Report to Congress, December 2018]</a:t>
            </a:r>
            <a:endParaRPr lang="en-US" altLang="en-US" b="0" dirty="0" smtClean="0"/>
          </a:p>
        </p:txBody>
      </p:sp>
    </p:spTree>
    <p:extLst>
      <p:ext uri="{BB962C8B-B14F-4D97-AF65-F5344CB8AC3E}">
        <p14:creationId xmlns:p14="http://schemas.microsoft.com/office/powerpoint/2010/main" val="2763193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EC280A5A-0FDC-451A-BC8D-8D01ABD7FE2B}" type="slidenum">
              <a:rPr lang="en-US" altLang="en-US" smtClean="0">
                <a:latin typeface="Arial" panose="020B0604020202020204" pitchFamily="34" charset="0"/>
              </a:rPr>
              <a:pPr/>
              <a:t>30</a:t>
            </a:fld>
            <a:endParaRPr lang="en-US" altLang="en-US" smtClean="0">
              <a:latin typeface="Arial" panose="020B0604020202020204" pitchFamily="34" charset="0"/>
            </a:endParaRPr>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b="1" dirty="0" smtClean="0"/>
              <a:t>“The overall number for unemployment are lower and there are jobs … but people are making choices around paying for utilities, rent and others costs. Food is a basic need where maybe they are going without or cutting back.”</a:t>
            </a:r>
            <a:endParaRPr lang="en-US" altLang="en-US" dirty="0" smtClean="0"/>
          </a:p>
        </p:txBody>
      </p:sp>
    </p:spTree>
    <p:extLst>
      <p:ext uri="{BB962C8B-B14F-4D97-AF65-F5344CB8AC3E}">
        <p14:creationId xmlns:p14="http://schemas.microsoft.com/office/powerpoint/2010/main" val="829679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B46A9083-4EB5-4754-84D1-212BED8F1FE5}" type="slidenum">
              <a:rPr lang="en-US" altLang="en-US" smtClean="0">
                <a:latin typeface="Arial" panose="020B0604020202020204" pitchFamily="34" charset="0"/>
              </a:rPr>
              <a:pPr/>
              <a:t>31</a:t>
            </a:fld>
            <a:endParaRPr lang="en-US" altLang="en-US" smtClean="0">
              <a:latin typeface="Arial" panose="020B0604020202020204" pitchFamily="34" charset="0"/>
            </a:endParaRPr>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r>
              <a:rPr lang="en-US" altLang="en-US" b="1" dirty="0" smtClean="0"/>
              <a:t>Food insecurity is actually greater in rural communities than in our cities. Over half of the counties with the highest rates of food insecurity are in rural areas. Key factors are lower-wage employment opportunities, higher unemployment and underemployment, lower level of education, insufficient affordable child care and an absence of public transportation. </a:t>
            </a:r>
          </a:p>
        </p:txBody>
      </p:sp>
    </p:spTree>
    <p:extLst>
      <p:ext uri="{BB962C8B-B14F-4D97-AF65-F5344CB8AC3E}">
        <p14:creationId xmlns:p14="http://schemas.microsoft.com/office/powerpoint/2010/main" val="5855179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31C40AE-95F2-43B5-AC30-FD8E09FB6F3A}" type="slidenum">
              <a:rPr lang="en-US" altLang="en-US" smtClean="0">
                <a:latin typeface="Arial" panose="020B0604020202020204" pitchFamily="34" charset="0"/>
              </a:rPr>
              <a:pPr/>
              <a:t>32</a:t>
            </a:fld>
            <a:endParaRPr lang="en-US" altLang="en-US" smtClean="0">
              <a:latin typeface="Arial" panose="020B0604020202020204" pitchFamily="34" charset="0"/>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p:spPr>
        <p:txBody>
          <a:bodyPr/>
          <a:lstStyle/>
          <a:p>
            <a:pPr eaLnBrk="1" hangingPunct="1"/>
            <a:r>
              <a:rPr lang="en-US" altLang="en-US" b="1" dirty="0" smtClean="0"/>
              <a:t>Nearly one in every six seniors in the United</a:t>
            </a:r>
            <a:r>
              <a:rPr lang="en-US" altLang="en-US" b="1" baseline="0" dirty="0" smtClean="0"/>
              <a:t> States faces the threat of hunger and not being properly nourished -- more</a:t>
            </a:r>
            <a:r>
              <a:rPr lang="en-US" altLang="en-US" b="1" dirty="0" smtClean="0"/>
              <a:t> than 5 million senior citizens age 60 and older. Many are forced to choose between paying for groceries and paying for needed medicines. The organization Feeding America serves more than 46 million people, of which 7 million individuals are age 60 or older and an additional 6 million are age 50-59.</a:t>
            </a:r>
            <a:r>
              <a:rPr lang="en-US" altLang="en-US" b="1" baseline="0" dirty="0" smtClean="0"/>
              <a:t> AARP reports that seniors face a healthcare bill of more than $130 billion every year due to medical issues stemming from senior hunger.</a:t>
            </a:r>
            <a:endParaRPr lang="en-US" altLang="en-US" b="0" dirty="0" smtClean="0"/>
          </a:p>
        </p:txBody>
      </p:sp>
    </p:spTree>
    <p:extLst>
      <p:ext uri="{BB962C8B-B14F-4D97-AF65-F5344CB8AC3E}">
        <p14:creationId xmlns:p14="http://schemas.microsoft.com/office/powerpoint/2010/main" val="41685488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362D87D-A088-46B8-B2E5-6CEB33CD3EF4}" type="slidenum">
              <a:rPr lang="en-US" altLang="en-US" smtClean="0">
                <a:latin typeface="Arial" panose="020B0604020202020204" pitchFamily="34" charset="0"/>
              </a:rPr>
              <a:pPr/>
              <a:t>33</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dirty="0" smtClean="0"/>
              <a:t>Data released by the U.S. Department of Agriculture on</a:t>
            </a:r>
            <a:r>
              <a:rPr lang="en-US" altLang="en-US" b="1" baseline="0" dirty="0" smtClean="0"/>
              <a:t> the 8</a:t>
            </a:r>
            <a:r>
              <a:rPr lang="en-US" altLang="en-US" b="1" baseline="30000" dirty="0" smtClean="0"/>
              <a:t>th</a:t>
            </a:r>
            <a:r>
              <a:rPr lang="en-US" altLang="en-US" b="1" baseline="0" dirty="0" smtClean="0"/>
              <a:t> of February, 2019, indicated that 38.5 million people are </a:t>
            </a:r>
            <a:r>
              <a:rPr lang="en-US" altLang="en-US" b="1" dirty="0" smtClean="0"/>
              <a:t>receiving food stamp assistance. As</a:t>
            </a:r>
            <a:r>
              <a:rPr lang="en-US" altLang="en-US" b="1" baseline="0" dirty="0" smtClean="0"/>
              <a:t> this chart indicates the number of recipients has been falling annually since the peak in 2013.</a:t>
            </a:r>
            <a:endParaRPr lang="en-US" altLang="en-US" b="1" dirty="0" smtClean="0"/>
          </a:p>
        </p:txBody>
      </p:sp>
    </p:spTree>
    <p:extLst>
      <p:ext uri="{BB962C8B-B14F-4D97-AF65-F5344CB8AC3E}">
        <p14:creationId xmlns:p14="http://schemas.microsoft.com/office/powerpoint/2010/main" val="402117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1362D87D-A088-46B8-B2E5-6CEB33CD3EF4}" type="slidenum">
              <a:rPr lang="en-US" altLang="en-US" smtClean="0">
                <a:latin typeface="Arial" panose="020B0604020202020204" pitchFamily="34" charset="0"/>
              </a:rPr>
              <a:pPr/>
              <a:t>34</a:t>
            </a:fld>
            <a:endParaRPr lang="en-US" altLang="en-US" smtClean="0">
              <a:latin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en-US" altLang="en-US" b="1" dirty="0" smtClean="0"/>
              <a:t>The 2018 Agriculture and Nutrition Act,</a:t>
            </a:r>
            <a:r>
              <a:rPr lang="en-US" altLang="en-US" b="1" baseline="0" dirty="0" smtClean="0"/>
              <a:t> defeated in the House of Representatives in May, would have imposed stricter work requirement on those receiving benefits from the Supplemental Nutrition Assistance Program. Debate continues over whether this would benefit or harm low income individuals who, forced to work longer hours at one or more low-wage jobs, would have to absorb child care, transportation, and other expenses.</a:t>
            </a:r>
            <a:endParaRPr lang="en-US" altLang="en-US" b="1" dirty="0" smtClean="0"/>
          </a:p>
        </p:txBody>
      </p:sp>
    </p:spTree>
    <p:extLst>
      <p:ext uri="{BB962C8B-B14F-4D97-AF65-F5344CB8AC3E}">
        <p14:creationId xmlns:p14="http://schemas.microsoft.com/office/powerpoint/2010/main" val="1393833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554EA25-1132-4F06-8F6F-884E9A4D0BC0}" type="slidenum">
              <a:rPr lang="en-US" altLang="en-US" smtClean="0">
                <a:latin typeface="Arial" panose="020B0604020202020204" pitchFamily="34" charset="0"/>
              </a:rPr>
              <a:pPr/>
              <a:t>35</a:t>
            </a:fld>
            <a:endParaRPr lang="en-US" altLang="en-US" smtClean="0">
              <a:latin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spcBef>
                <a:spcPct val="0"/>
              </a:spcBef>
            </a:pPr>
            <a:r>
              <a:rPr lang="en-US" altLang="en-US" b="1" dirty="0" smtClean="0"/>
              <a:t>Food insecurity is widespread on U.S. college campuses. Current</a:t>
            </a:r>
            <a:r>
              <a:rPr lang="en-US" altLang="en-US" b="1" baseline="0" dirty="0" smtClean="0"/>
              <a:t> estimates suggest that as many as half of all undergraduates experience food insecurity while pursuing college degrees. </a:t>
            </a:r>
            <a:r>
              <a:rPr lang="en-US" sz="1200" b="1" i="0" kern="1200" dirty="0" smtClean="0">
                <a:solidFill>
                  <a:schemeClr val="tx1"/>
                </a:solidFill>
                <a:effectLst/>
                <a:latin typeface="Arial" panose="020B0604020202020204" pitchFamily="34" charset="0"/>
                <a:ea typeface="+mn-ea"/>
                <a:cs typeface="+mn-cs"/>
              </a:rPr>
              <a:t>Across the country, students from low-income households are enrolling in college at increasing rates - with 39 percent of undergraduates falling at or below 130 percent of the federal poverty line in 2016, according to data from the National Postsecondary Student Aid Study.</a:t>
            </a:r>
            <a:endParaRPr lang="en-US" altLang="en-US" b="1" dirty="0" smtClean="0"/>
          </a:p>
        </p:txBody>
      </p:sp>
    </p:spTree>
    <p:extLst>
      <p:ext uri="{BB962C8B-B14F-4D97-AF65-F5344CB8AC3E}">
        <p14:creationId xmlns:p14="http://schemas.microsoft.com/office/powerpoint/2010/main" val="8850430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7EAC02F1-EBA9-47E8-83F5-B68EAC7BC064}" type="slidenum">
              <a:rPr lang="en-US" altLang="en-US" sz="1200">
                <a:latin typeface="Arial" panose="020B0604020202020204" pitchFamily="34" charset="0"/>
              </a:rPr>
              <a:pPr algn="r" eaLnBrk="1" hangingPunct="1"/>
              <a:t>36</a:t>
            </a:fld>
            <a:endParaRPr lang="en-US" altLang="en-US" sz="1200">
              <a:latin typeface="Arial" panose="020B0604020202020204" pitchFamily="34" charset="0"/>
            </a:endParaRPr>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r>
              <a:rPr lang="en-US" altLang="en-US" b="1" dirty="0" smtClean="0"/>
              <a:t>The data on the number of college students who do not have a healthy or regular diet indicates this problem is worsening. In a report written by Christopher </a:t>
            </a:r>
            <a:r>
              <a:rPr lang="en-US" altLang="en-US" b="1" dirty="0" err="1" smtClean="0"/>
              <a:t>Nellum</a:t>
            </a:r>
            <a:r>
              <a:rPr lang="en-US" altLang="en-US" b="1" dirty="0" smtClean="0"/>
              <a:t> at the American Council on Education, he states:</a:t>
            </a:r>
          </a:p>
          <a:p>
            <a:pPr eaLnBrk="1" hangingPunct="1"/>
            <a:endParaRPr lang="en-US" altLang="en-US" b="1" dirty="0" smtClean="0"/>
          </a:p>
        </p:txBody>
      </p:sp>
    </p:spTree>
    <p:extLst>
      <p:ext uri="{BB962C8B-B14F-4D97-AF65-F5344CB8AC3E}">
        <p14:creationId xmlns:p14="http://schemas.microsoft.com/office/powerpoint/2010/main" val="523948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BF6EF744-A2BD-4ABF-85C3-6AE3E3F68B71}" type="slidenum">
              <a:rPr lang="en-US" altLang="en-US" sz="1200">
                <a:latin typeface="Arial" panose="020B0604020202020204" pitchFamily="34" charset="0"/>
              </a:rPr>
              <a:pPr algn="r" eaLnBrk="1" hangingPunct="1"/>
              <a:t>37</a:t>
            </a:fld>
            <a:endParaRPr lang="en-US" altLang="en-US" sz="1200">
              <a:latin typeface="Arial" panose="020B0604020202020204" pitchFamily="34" charset="0"/>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p:spPr>
        <p:txBody>
          <a:bodyPr/>
          <a:lstStyle/>
          <a:p>
            <a:pPr eaLnBrk="1" hangingPunct="1"/>
            <a:r>
              <a:rPr lang="en-US" altLang="en-US" b="1" smtClean="0"/>
              <a:t>“The numbers are striking. Feeding America … estimates that nearly half (49.3 percent) of its clients in college must choose between educational expenses (i.e., tuition, books and supplies, rent) and food annually, and that 21 percent did so for a full 12 months.”</a:t>
            </a:r>
          </a:p>
          <a:p>
            <a:pPr eaLnBrk="1" hangingPunct="1"/>
            <a:endParaRPr lang="en-US" altLang="en-US" b="1" smtClean="0"/>
          </a:p>
        </p:txBody>
      </p:sp>
    </p:spTree>
    <p:extLst>
      <p:ext uri="{BB962C8B-B14F-4D97-AF65-F5344CB8AC3E}">
        <p14:creationId xmlns:p14="http://schemas.microsoft.com/office/powerpoint/2010/main" val="3397056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eaLnBrk="1" hangingPunct="1"/>
            <a:r>
              <a:rPr lang="en-US" altLang="en-US" b="1" dirty="0" smtClean="0"/>
              <a:t>Poverty has always been a serious problem in the United States, particularly among persons of color, the elderly and newly-arrived immigrants. While as a percentage of the total population</a:t>
            </a:r>
            <a:r>
              <a:rPr lang="en-US" altLang="en-US" b="1" baseline="0" dirty="0" smtClean="0"/>
              <a:t> poverty gradually declined beginning in the late 1940s, the absolute number of people living in poverty continues to increase.</a:t>
            </a:r>
            <a:endParaRPr lang="en-US" altLang="en-US" b="1" dirty="0" smtClean="0"/>
          </a:p>
        </p:txBody>
      </p:sp>
      <p:sp>
        <p:nvSpPr>
          <p:cNvPr id="51204"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64E609C-8087-4375-A7C2-C3FFBEC92B6C}" type="slidenum">
              <a:rPr lang="en-US" altLang="en-US" smtClean="0">
                <a:latin typeface="Arial" panose="020B0604020202020204" pitchFamily="34" charset="0"/>
              </a:rPr>
              <a:pPr/>
              <a:t>38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771170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p:spPr>
        <p:txBody>
          <a:bodyPr/>
          <a:lstStyle/>
          <a:p>
            <a:pPr eaLnBrk="1" hangingPunct="1"/>
            <a:r>
              <a:rPr lang="en-US" altLang="en-US" b="1" dirty="0" smtClean="0"/>
              <a:t>The</a:t>
            </a:r>
            <a:r>
              <a:rPr lang="en-US" altLang="en-US" b="1" baseline="0" dirty="0" smtClean="0"/>
              <a:t> Brookings Institution published this chart detailing the situation in 2017. This chart shows that about one-third of those loving in poverty were children, about an eighth were senior citizens, and more </a:t>
            </a:r>
            <a:r>
              <a:rPr lang="en-US" altLang="en-US" b="1" baseline="0" dirty="0" err="1" smtClean="0"/>
              <a:t>thanhalf</a:t>
            </a:r>
            <a:r>
              <a:rPr lang="en-US" altLang="en-US" b="1" baseline="0" dirty="0" smtClean="0"/>
              <a:t> were working-age (18- to 64-year-olds) adults.</a:t>
            </a:r>
            <a:endParaRPr lang="en-US" altLang="en-US" b="1" dirty="0" smtClean="0"/>
          </a:p>
        </p:txBody>
      </p:sp>
      <p:sp>
        <p:nvSpPr>
          <p:cNvPr id="51204"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364E609C-8087-4375-A7C2-C3FFBEC92B6C}" type="slidenum">
              <a:rPr lang="en-US" altLang="en-US" smtClean="0">
                <a:latin typeface="Arial" panose="020B0604020202020204" pitchFamily="34" charset="0"/>
              </a:rPr>
              <a:pPr/>
              <a:t>39</a:t>
            </a:fld>
            <a:endParaRPr lang="en-US" altLang="en-US" smtClean="0">
              <a:latin typeface="Arial" panose="020B0604020202020204" pitchFamily="34" charset="0"/>
            </a:endParaRPr>
          </a:p>
        </p:txBody>
      </p:sp>
    </p:spTree>
    <p:extLst>
      <p:ext uri="{BB962C8B-B14F-4D97-AF65-F5344CB8AC3E}">
        <p14:creationId xmlns:p14="http://schemas.microsoft.com/office/powerpoint/2010/main" val="8892716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CE7EF8B-3A4D-47CE-AA24-B81E81902EC4}" type="slidenum">
              <a:rPr lang="en-US" altLang="en-US" smtClean="0">
                <a:latin typeface="Arial" panose="020B0604020202020204" pitchFamily="34" charset="0"/>
              </a:rPr>
              <a:pPr/>
              <a:t>4</a:t>
            </a:fld>
            <a:endParaRPr lang="en-US" altLang="en-US" smtClean="0">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The number of people experiencing homelessness in families with children continued to decline, by two percent between 2017 and 2018, and by 23 percent between 2007 and 2018. In 2018, more than 180,000 people in families with children were experiencing homelessness, and most people experiencing homelessness in families with children were staying in sheltered locations (91%). A large part of the decline in family homelessness since 2007 has occurred among people staying in unsheltered locations.</a:t>
            </a:r>
            <a:endParaRPr lang="en-US" sz="1200" b="1" i="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2681653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554EA25-1132-4F06-8F6F-884E9A4D0BC0}" type="slidenum">
              <a:rPr lang="en-US" altLang="en-US" smtClean="0">
                <a:latin typeface="Arial" panose="020B0604020202020204" pitchFamily="34" charset="0"/>
              </a:rPr>
              <a:pPr/>
              <a:t>40</a:t>
            </a:fld>
            <a:endParaRPr lang="en-US" altLang="en-US" smtClean="0">
              <a:latin typeface="Arial" panose="020B0604020202020204" pitchFamily="34"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p:spPr>
        <p:txBody>
          <a:bodyPr/>
          <a:lstStyle/>
          <a:p>
            <a:pPr eaLnBrk="1" hangingPunct="1">
              <a:spcBef>
                <a:spcPct val="0"/>
              </a:spcBef>
            </a:pPr>
            <a:r>
              <a:rPr lang="en-US" altLang="en-US" b="1" smtClean="0"/>
              <a:t>A major societal disagreement exists over the extent to which government should intervene on behalf of the poor. There is no consensus on the causes of poverty. Is poverty primarily the result of individual behavior and decisions? Or, is poverty caused by systemic flaws in the socio-political arrangements and institutions?</a:t>
            </a:r>
          </a:p>
          <a:p>
            <a:pPr eaLnBrk="1" hangingPunct="1">
              <a:spcBef>
                <a:spcPct val="0"/>
              </a:spcBef>
            </a:pPr>
            <a:endParaRPr lang="en-US" altLang="en-US" b="1" smtClean="0"/>
          </a:p>
        </p:txBody>
      </p:sp>
    </p:spTree>
    <p:extLst>
      <p:ext uri="{BB962C8B-B14F-4D97-AF65-F5344CB8AC3E}">
        <p14:creationId xmlns:p14="http://schemas.microsoft.com/office/powerpoint/2010/main" val="2690327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59B71C7-3F10-4BCA-B88D-49D7BA1182E9}" type="slidenum">
              <a:rPr lang="en-US" altLang="en-US" smtClean="0">
                <a:latin typeface="Arial" panose="020B0604020202020204" pitchFamily="34" charset="0"/>
              </a:rPr>
              <a:pPr/>
              <a:t>41</a:t>
            </a:fld>
            <a:endParaRPr lang="en-US" altLang="en-US" smtClean="0">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spcBef>
                <a:spcPct val="0"/>
              </a:spcBef>
            </a:pPr>
            <a:r>
              <a:rPr lang="en-US" altLang="en-US" b="1" dirty="0" smtClean="0"/>
              <a:t>This map, released by the U.S. Census Bureau in September</a:t>
            </a:r>
            <a:r>
              <a:rPr lang="en-US" altLang="en-US" b="1" baseline="0" dirty="0" smtClean="0"/>
              <a:t> 2018, </a:t>
            </a:r>
            <a:r>
              <a:rPr lang="en-US" altLang="en-US" b="1" dirty="0" smtClean="0"/>
              <a:t> indicates the level of poverty in each state. Note that four states (and Puerto Rico) report a poverty rate of 18 percent or higher.</a:t>
            </a:r>
          </a:p>
        </p:txBody>
      </p:sp>
    </p:spTree>
    <p:extLst>
      <p:ext uri="{BB962C8B-B14F-4D97-AF65-F5344CB8AC3E}">
        <p14:creationId xmlns:p14="http://schemas.microsoft.com/office/powerpoint/2010/main" val="34116718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033D920-686F-4C1D-9C0A-AC9A9675FB69}" type="slidenum">
              <a:rPr lang="en-US" altLang="en-US" smtClean="0">
                <a:latin typeface="Arial" panose="020B0604020202020204" pitchFamily="34" charset="0"/>
              </a:rPr>
              <a:pPr/>
              <a:t>42</a:t>
            </a:fld>
            <a:endParaRPr lang="en-US" altLang="en-US" smtClean="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spcBef>
                <a:spcPct val="0"/>
              </a:spcBef>
            </a:pPr>
            <a:r>
              <a:rPr lang="en-US" altLang="en-US" b="1" dirty="0" smtClean="0"/>
              <a:t>It is no great secret that persons of color have had higher rates of poverty going back as far as these statistics were gathered and reported. Significant improvement in the living conditions of minority populations occurred with passage of Civil Rights legislation, but the percentages remain much higher than for Whites. Data released by the U.S. Census Bureau in September</a:t>
            </a:r>
            <a:r>
              <a:rPr lang="en-US" altLang="en-US" b="1" baseline="0" dirty="0" smtClean="0"/>
              <a:t> 2018 provides the following details:</a:t>
            </a:r>
          </a:p>
          <a:p>
            <a:pPr eaLnBrk="1" hangingPunct="1">
              <a:spcBef>
                <a:spcPct val="0"/>
              </a:spcBef>
            </a:pPr>
            <a:endParaRPr lang="en-US" altLang="en-US" b="1" dirty="0" smtClean="0"/>
          </a:p>
          <a:p>
            <a:pPr eaLnBrk="1" hangingPunct="1">
              <a:spcBef>
                <a:spcPct val="0"/>
              </a:spcBef>
            </a:pPr>
            <a:endParaRPr lang="en-US" altLang="en-US" b="1" dirty="0" smtClean="0"/>
          </a:p>
        </p:txBody>
      </p:sp>
    </p:spTree>
    <p:extLst>
      <p:ext uri="{BB962C8B-B14F-4D97-AF65-F5344CB8AC3E}">
        <p14:creationId xmlns:p14="http://schemas.microsoft.com/office/powerpoint/2010/main" val="22139353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259B71C7-3F10-4BCA-B88D-49D7BA1182E9}" type="slidenum">
              <a:rPr lang="en-US" altLang="en-US" smtClean="0">
                <a:latin typeface="Arial" panose="020B0604020202020204" pitchFamily="34" charset="0"/>
              </a:rPr>
              <a:pPr/>
              <a:t>43</a:t>
            </a:fld>
            <a:endParaRPr lang="en-US" altLang="en-US" smtClean="0">
              <a:latin typeface="Arial" panose="020B0604020202020204" pitchFamily="34" charset="0"/>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p:spPr>
        <p:txBody>
          <a:bodyPr/>
          <a:lstStyle/>
          <a:p>
            <a:pPr eaLnBrk="1" hangingPunct="1">
              <a:spcBef>
                <a:spcPct val="0"/>
              </a:spcBef>
            </a:pPr>
            <a:r>
              <a:rPr lang="en-US" altLang="en-US" b="1" dirty="0" smtClean="0"/>
              <a:t>Overall, the U.S. poverty rate dropped to 12.3% of the population in 2017</a:t>
            </a:r>
            <a:r>
              <a:rPr lang="en-US" altLang="en-US" b="1" baseline="0" dirty="0" smtClean="0"/>
              <a:t> from 12.7% in 2016. </a:t>
            </a:r>
            <a:endParaRPr lang="en-US" altLang="en-US" b="1" dirty="0" smtClean="0"/>
          </a:p>
        </p:txBody>
      </p:sp>
    </p:spTree>
    <p:extLst>
      <p:ext uri="{BB962C8B-B14F-4D97-AF65-F5344CB8AC3E}">
        <p14:creationId xmlns:p14="http://schemas.microsoft.com/office/powerpoint/2010/main" val="29716750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033D920-686F-4C1D-9C0A-AC9A9675FB69}" type="slidenum">
              <a:rPr lang="en-US" altLang="en-US" smtClean="0">
                <a:latin typeface="Arial" panose="020B0604020202020204" pitchFamily="34" charset="0"/>
              </a:rPr>
              <a:pPr/>
              <a:t>44</a:t>
            </a:fld>
            <a:endParaRPr lang="en-US" altLang="en-US" smtClean="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spcBef>
                <a:spcPct val="0"/>
              </a:spcBef>
            </a:pPr>
            <a:r>
              <a:rPr lang="en-US" sz="1200" b="1" i="0" kern="1200" dirty="0" smtClean="0">
                <a:solidFill>
                  <a:schemeClr val="tx1"/>
                </a:solidFill>
                <a:effectLst/>
                <a:latin typeface="Arial" panose="020B0604020202020204" pitchFamily="34" charset="0"/>
                <a:ea typeface="+mn-ea"/>
                <a:cs typeface="+mn-cs"/>
              </a:rPr>
              <a:t>Of 27 counties with a majority American Indian or Alaska Native population, about two-thirds had unemployment rates in 2017 above the national level, with nine at 10 percent or higher. Another indicator of the depth of poverty in American</a:t>
            </a:r>
            <a:r>
              <a:rPr lang="en-US" sz="1200" b="1" i="0" kern="1200" baseline="0" dirty="0" smtClean="0">
                <a:solidFill>
                  <a:schemeClr val="tx1"/>
                </a:solidFill>
                <a:effectLst/>
                <a:latin typeface="Arial" panose="020B0604020202020204" pitchFamily="34" charset="0"/>
                <a:ea typeface="+mn-ea"/>
                <a:cs typeface="+mn-cs"/>
              </a:rPr>
              <a:t> Indian communities is a serious shortage of decent housing.</a:t>
            </a:r>
            <a:endParaRPr lang="en-US" altLang="en-US" b="1" dirty="0" smtClean="0"/>
          </a:p>
        </p:txBody>
      </p:sp>
    </p:spTree>
    <p:extLst>
      <p:ext uri="{BB962C8B-B14F-4D97-AF65-F5344CB8AC3E}">
        <p14:creationId xmlns:p14="http://schemas.microsoft.com/office/powerpoint/2010/main" val="37762094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D033D920-686F-4C1D-9C0A-AC9A9675FB69}" type="slidenum">
              <a:rPr lang="en-US" altLang="en-US" smtClean="0">
                <a:latin typeface="Arial" panose="020B0604020202020204" pitchFamily="34" charset="0"/>
              </a:rPr>
              <a:pPr/>
              <a:t>45</a:t>
            </a:fld>
            <a:endParaRPr lang="en-US" altLang="en-US" smtClean="0">
              <a:latin typeface="Arial" panose="020B0604020202020204" pitchFamily="34" charset="0"/>
            </a:endParaRPr>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p:spPr>
        <p:txBody>
          <a:bodyPr/>
          <a:lstStyle/>
          <a:p>
            <a:pPr eaLnBrk="1" hangingPunct="1">
              <a:spcBef>
                <a:spcPct val="0"/>
              </a:spcBef>
            </a:pPr>
            <a:r>
              <a:rPr lang="en-US" altLang="en-US" b="1" dirty="0" smtClean="0"/>
              <a:t>Today,</a:t>
            </a:r>
            <a:r>
              <a:rPr lang="en-US" altLang="en-US" b="1" baseline="0" dirty="0" smtClean="0"/>
              <a:t> 78 percent of people whose heritage is that of a Native American tribal society do not live on a reservation. Most live in urban or suburban communities. This is the result of forced relocation by the United States government during the 1950s. Thus, t</a:t>
            </a:r>
            <a:r>
              <a:rPr lang="en-US" altLang="en-US" b="1" dirty="0" smtClean="0"/>
              <a:t>he causes</a:t>
            </a:r>
            <a:r>
              <a:rPr lang="en-US" altLang="en-US" b="1" baseline="0" dirty="0" smtClean="0"/>
              <a:t> of poverty within the American Indian population involve factors that are qualitatively different from that of Blacks or immigrant groups, requiring separate analysis outside the scope of this update.</a:t>
            </a:r>
            <a:endParaRPr lang="en-US" altLang="en-US" b="1" dirty="0" smtClean="0"/>
          </a:p>
        </p:txBody>
      </p:sp>
    </p:spTree>
    <p:extLst>
      <p:ext uri="{BB962C8B-B14F-4D97-AF65-F5344CB8AC3E}">
        <p14:creationId xmlns:p14="http://schemas.microsoft.com/office/powerpoint/2010/main" val="2503791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F155B7E-D9F4-400B-BF4A-EEA14E049EC6}" type="slidenum">
              <a:rPr lang="en-US" altLang="en-US" smtClean="0">
                <a:latin typeface="Arial" panose="020B0604020202020204" pitchFamily="34" charset="0"/>
              </a:rPr>
              <a:pPr/>
              <a:t>46</a:t>
            </a:fld>
            <a:endParaRPr lang="en-US" altLang="en-US" smtClean="0">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spcBef>
                <a:spcPct val="0"/>
              </a:spcBef>
            </a:pPr>
            <a:r>
              <a:rPr lang="en-US" altLang="en-US" b="1" dirty="0" smtClean="0"/>
              <a:t>The</a:t>
            </a:r>
            <a:r>
              <a:rPr lang="en-US" altLang="en-US" b="1" baseline="0" dirty="0" smtClean="0"/>
              <a:t> population of the United States is growing older each year. The median age as of July 2016 was 37.9 years, up from 35.3 years in 2000. </a:t>
            </a:r>
            <a:r>
              <a:rPr lang="en-US" altLang="en-US" b="1" dirty="0" smtClean="0"/>
              <a:t>There are now  51.4 million people in the United States</a:t>
            </a:r>
            <a:r>
              <a:rPr lang="en-US" altLang="en-US" b="1" baseline="0" dirty="0" smtClean="0"/>
              <a:t> age 65 and older, which represents 15.3 percent of the nation’s total population. </a:t>
            </a:r>
            <a:r>
              <a:rPr lang="en-US" altLang="en-US" b="0" baseline="0" dirty="0" smtClean="0"/>
              <a:t>[Source: U.S. Census Bureau] </a:t>
            </a:r>
            <a:endParaRPr lang="en-US" altLang="en-US" b="0" dirty="0" smtClean="0"/>
          </a:p>
          <a:p>
            <a:pPr eaLnBrk="1" hangingPunct="1">
              <a:spcBef>
                <a:spcPct val="0"/>
              </a:spcBef>
            </a:pPr>
            <a:endParaRPr lang="en-US" altLang="en-US" b="1" dirty="0" smtClean="0"/>
          </a:p>
        </p:txBody>
      </p:sp>
    </p:spTree>
    <p:extLst>
      <p:ext uri="{BB962C8B-B14F-4D97-AF65-F5344CB8AC3E}">
        <p14:creationId xmlns:p14="http://schemas.microsoft.com/office/powerpoint/2010/main" val="387951150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F155B7E-D9F4-400B-BF4A-EEA14E049EC6}" type="slidenum">
              <a:rPr lang="en-US" altLang="en-US" smtClean="0">
                <a:latin typeface="Arial" panose="020B0604020202020204" pitchFamily="34" charset="0"/>
              </a:rPr>
              <a:pPr/>
              <a:t>47</a:t>
            </a:fld>
            <a:endParaRPr lang="en-US" altLang="en-US" smtClean="0">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p:spPr>
        <p:txBody>
          <a:bodyPr/>
          <a:lstStyle/>
          <a:p>
            <a:pPr eaLnBrk="1" hangingPunct="1">
              <a:spcBef>
                <a:spcPct val="0"/>
              </a:spcBef>
            </a:pPr>
            <a:r>
              <a:rPr lang="en-US" altLang="en-US" b="1" dirty="0" smtClean="0"/>
              <a:t>However, reaching age 65 is no longer an automatic time for </a:t>
            </a:r>
            <a:r>
              <a:rPr lang="en-US" altLang="en-US" b="1" dirty="0" smtClean="0"/>
              <a:t>retirement. The U.S. Bureau of Labor Statistics reports that the percent</a:t>
            </a:r>
            <a:r>
              <a:rPr lang="en-US" altLang="en-US" b="1" baseline="0" dirty="0" smtClean="0"/>
              <a:t> of individuals age 55 and above in the work force continues to increase and is projected to reach 164 million by the year 2024. </a:t>
            </a:r>
            <a:r>
              <a:rPr lang="en-US" sz="1200" b="1" i="0" kern="1200" dirty="0" smtClean="0">
                <a:solidFill>
                  <a:schemeClr val="tx1"/>
                </a:solidFill>
                <a:effectLst/>
                <a:latin typeface="Arial" panose="020B0604020202020204" pitchFamily="34" charset="0"/>
                <a:ea typeface="+mn-ea"/>
                <a:cs typeface="+mn-cs"/>
              </a:rPr>
              <a:t>People are working later in life for a number of reasons. They are healthier and have a longer life expectancy than previous generations. They are better educated, which increases their likelihood of staying in the labor force. And changes to Social Security benefits and employee retirement plans, along with the need to save more for retirement, create incentives to keep working.</a:t>
            </a:r>
            <a:endParaRPr lang="en-US" altLang="en-US" b="1" dirty="0" smtClean="0"/>
          </a:p>
        </p:txBody>
      </p:sp>
    </p:spTree>
    <p:extLst>
      <p:ext uri="{BB962C8B-B14F-4D97-AF65-F5344CB8AC3E}">
        <p14:creationId xmlns:p14="http://schemas.microsoft.com/office/powerpoint/2010/main" val="5133615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603B7CDD-8B9D-4A73-A6B7-5A41012C6761}" type="slidenum">
              <a:rPr lang="en-US" altLang="en-US" smtClean="0">
                <a:latin typeface="Arial" panose="020B0604020202020204" pitchFamily="34" charset="0"/>
              </a:rPr>
              <a:pPr/>
              <a:t>48</a:t>
            </a:fld>
            <a:endParaRPr lang="en-US" altLang="en-US" smtClean="0">
              <a:latin typeface="Arial" panose="020B0604020202020204" pitchFamily="34"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spcBef>
                <a:spcPct val="0"/>
              </a:spcBef>
            </a:pPr>
            <a:r>
              <a:rPr lang="en-US" altLang="en-US" b="1" baseline="0" dirty="0" smtClean="0"/>
              <a:t>U.S. retiree health-care costs are forecasted to increase at an average annual rate of 5.5 percent over the next decade, a rate of increase significantly higher than the anticipated general rate of inflation. </a:t>
            </a:r>
            <a:r>
              <a:rPr lang="en-US" altLang="en-US" b="0" baseline="0" dirty="0" smtClean="0"/>
              <a:t>[Source: Report by Health View Services, 2017]</a:t>
            </a:r>
            <a:endParaRPr lang="en-US" altLang="en-US" b="0" dirty="0" smtClean="0"/>
          </a:p>
        </p:txBody>
      </p:sp>
    </p:spTree>
    <p:extLst>
      <p:ext uri="{BB962C8B-B14F-4D97-AF65-F5344CB8AC3E}">
        <p14:creationId xmlns:p14="http://schemas.microsoft.com/office/powerpoint/2010/main" val="23649562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FD448599-3E96-466A-B7C6-6FBEC0C45F18}" type="slidenum">
              <a:rPr lang="en-US" altLang="en-US" sz="1200">
                <a:latin typeface="Arial" panose="020B0604020202020204" pitchFamily="34" charset="0"/>
              </a:rPr>
              <a:pPr algn="r" eaLnBrk="1" hangingPunct="1"/>
              <a:t>49</a:t>
            </a:fld>
            <a:endParaRPr lang="en-US" altLang="en-US" sz="1200">
              <a:latin typeface="Arial" panose="020B0604020202020204" pitchFamily="34" charset="0"/>
            </a:endParaRPr>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spcBef>
                <a:spcPct val="0"/>
              </a:spcBef>
            </a:pPr>
            <a:r>
              <a:rPr lang="en-US" altLang="en-US" b="1" dirty="0" smtClean="0"/>
              <a:t>As this graph indicates, people</a:t>
            </a:r>
            <a:r>
              <a:rPr lang="en-US" altLang="en-US" b="1" baseline="0" dirty="0" smtClean="0"/>
              <a:t> who are White </a:t>
            </a:r>
            <a:r>
              <a:rPr lang="en-US" altLang="en-US" b="1" baseline="0" dirty="0" smtClean="0"/>
              <a:t>in every age group still comprise over one-half of </a:t>
            </a:r>
            <a:r>
              <a:rPr lang="en-US" altLang="en-US" b="1" baseline="0" dirty="0" smtClean="0"/>
              <a:t>the senior population.  </a:t>
            </a:r>
            <a:endParaRPr lang="en-US" altLang="en-US" b="1" dirty="0" smtClean="0"/>
          </a:p>
        </p:txBody>
      </p:sp>
    </p:spTree>
    <p:extLst>
      <p:ext uri="{BB962C8B-B14F-4D97-AF65-F5344CB8AC3E}">
        <p14:creationId xmlns:p14="http://schemas.microsoft.com/office/powerpoint/2010/main" val="37389955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FCE7EF8B-3A4D-47CE-AA24-B81E81902EC4}" type="slidenum">
              <a:rPr lang="en-US" altLang="en-US" smtClean="0">
                <a:latin typeface="Arial" panose="020B0604020202020204" pitchFamily="34" charset="0"/>
              </a:rPr>
              <a:pPr/>
              <a:t>5</a:t>
            </a:fld>
            <a:endParaRPr lang="en-US" altLang="en-US" smtClean="0">
              <a:latin typeface="Arial" panose="020B0604020202020204" pitchFamily="34" charset="0"/>
            </a:endParaRPr>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p:spPr>
        <p:txBody>
          <a:bodyPr/>
          <a:lstStyle/>
          <a:p>
            <a:pPr eaLnBrk="1" hangingPunct="1"/>
            <a:r>
              <a:rPr lang="en-US" sz="1200" b="1" i="0" kern="1200" dirty="0" smtClean="0">
                <a:solidFill>
                  <a:schemeClr val="tx1"/>
                </a:solidFill>
                <a:effectLst/>
                <a:latin typeface="Arial" panose="020B0604020202020204" pitchFamily="34" charset="0"/>
                <a:ea typeface="+mn-ea"/>
                <a:cs typeface="+mn-cs"/>
              </a:rPr>
              <a:t>Homelessness in New York City, which has reached new all-time records on Mayor de Blasio’s watch, is a direct result of the lack of low-income housing. Between 1996 and 2017, New York City lost more than 1.1 million apartments renting for less than $800 per month, and the city is currently facing a deficit of more than 500,000 apartments needed at that level, given the number of low- income New Yorkers.</a:t>
            </a:r>
            <a:r>
              <a:rPr lang="en-US" sz="1200" b="1" i="0" kern="1200" baseline="0" dirty="0" smtClean="0">
                <a:solidFill>
                  <a:schemeClr val="tx1"/>
                </a:solidFill>
                <a:effectLst/>
                <a:latin typeface="Arial" panose="020B0604020202020204" pitchFamily="34" charset="0"/>
                <a:ea typeface="+mn-ea"/>
                <a:cs typeface="+mn-cs"/>
              </a:rPr>
              <a:t> </a:t>
            </a:r>
            <a:r>
              <a:rPr lang="en-US" sz="1200" b="1" i="0" kern="1200" dirty="0" smtClean="0">
                <a:solidFill>
                  <a:schemeClr val="tx1"/>
                </a:solidFill>
                <a:effectLst/>
                <a:latin typeface="Arial" panose="020B0604020202020204" pitchFamily="34" charset="0"/>
                <a:ea typeface="+mn-ea"/>
                <a:cs typeface="+mn-cs"/>
              </a:rPr>
              <a:t>Today, nearly 64,000 people sleep in shelters every single night, including more than 23,000 children, and last year nearly 130,000 different men, women, and children had to stay in New York City shelters.</a:t>
            </a:r>
            <a:endParaRPr lang="en-US" altLang="en-US" b="1" dirty="0" smtClean="0"/>
          </a:p>
        </p:txBody>
      </p:sp>
    </p:spTree>
    <p:extLst>
      <p:ext uri="{BB962C8B-B14F-4D97-AF65-F5344CB8AC3E}">
        <p14:creationId xmlns:p14="http://schemas.microsoft.com/office/powerpoint/2010/main" val="35005787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459225C8-A0CA-4996-BD08-2A0D4AC40693}" type="slidenum">
              <a:rPr lang="en-US" altLang="en-US" sz="1200">
                <a:latin typeface="Arial" panose="020B0604020202020204" pitchFamily="34" charset="0"/>
              </a:rPr>
              <a:pPr algn="r" eaLnBrk="1" hangingPunct="1"/>
              <a:t>50</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spcBef>
                <a:spcPct val="0"/>
              </a:spcBef>
            </a:pPr>
            <a:r>
              <a:rPr lang="en-US" altLang="en-US" b="1" dirty="0" smtClean="0"/>
              <a:t>This chart shows median household incomes by age bracket. For seniors the median income is around $39,000, half of all senior households above and half below this income level. </a:t>
            </a:r>
          </a:p>
          <a:p>
            <a:pPr eaLnBrk="1" hangingPunct="1">
              <a:spcBef>
                <a:spcPct val="0"/>
              </a:spcBef>
            </a:pPr>
            <a:endParaRPr lang="en-US" altLang="en-US" b="1" dirty="0" smtClean="0"/>
          </a:p>
        </p:txBody>
      </p:sp>
    </p:spTree>
    <p:extLst>
      <p:ext uri="{BB962C8B-B14F-4D97-AF65-F5344CB8AC3E}">
        <p14:creationId xmlns:p14="http://schemas.microsoft.com/office/powerpoint/2010/main" val="25972765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48668A1-1DBD-4B0B-B2B4-45EA5139F684}" type="slidenum">
              <a:rPr lang="en-US" altLang="en-US" smtClean="0">
                <a:latin typeface="Arial" panose="020B0604020202020204" pitchFamily="34" charset="0"/>
              </a:rPr>
              <a:pPr/>
              <a:t>51</a:t>
            </a:fld>
            <a:endParaRPr lang="en-US" altLang="en-US" smtClean="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spcBef>
                <a:spcPct val="0"/>
              </a:spcBef>
            </a:pPr>
            <a:r>
              <a:rPr lang="en-US" altLang="en-US" b="1" smtClean="0"/>
              <a:t>The main sources of income for people over 65 are Social Security (36 percent), income from working (30 percent), pensions (18 percent) and savings and investments (13 percent). Younger retirees derive more income from working and investments, while over half of older retirees rely heavily or exclusively on Social Security. </a:t>
            </a:r>
          </a:p>
        </p:txBody>
      </p:sp>
    </p:spTree>
    <p:extLst>
      <p:ext uri="{BB962C8B-B14F-4D97-AF65-F5344CB8AC3E}">
        <p14:creationId xmlns:p14="http://schemas.microsoft.com/office/powerpoint/2010/main" val="28117987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459225C8-A0CA-4996-BD08-2A0D4AC40693}" type="slidenum">
              <a:rPr lang="en-US" altLang="en-US" sz="1200">
                <a:latin typeface="Arial" panose="020B0604020202020204" pitchFamily="34" charset="0"/>
              </a:rPr>
              <a:pPr algn="r" eaLnBrk="1" hangingPunct="1"/>
              <a:t>52</a:t>
            </a:fld>
            <a:endParaRPr lang="en-US" altLang="en-US" sz="1200">
              <a:latin typeface="Arial" panose="020B0604020202020204" pitchFamily="34"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spcBef>
                <a:spcPct val="0"/>
              </a:spcBef>
            </a:pPr>
            <a:r>
              <a:rPr lang="en-US" altLang="en-US" b="1" dirty="0" smtClean="0"/>
              <a:t>Data</a:t>
            </a:r>
            <a:r>
              <a:rPr lang="en-US" altLang="en-US" b="1" baseline="0" dirty="0" smtClean="0"/>
              <a:t> compiled in June of 2017 by Business Insider shows the degree to which the net worth of most persons is significantly attached to the ownership of a residential property. And, of course, those who are age 55 and above are most likely to have repaid their mortgage debt or nearly so.</a:t>
            </a:r>
            <a:endParaRPr lang="en-US" altLang="en-US" b="1" dirty="0" smtClean="0"/>
          </a:p>
        </p:txBody>
      </p:sp>
    </p:spTree>
    <p:extLst>
      <p:ext uri="{BB962C8B-B14F-4D97-AF65-F5344CB8AC3E}">
        <p14:creationId xmlns:p14="http://schemas.microsoft.com/office/powerpoint/2010/main" val="424057411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2D4EE5F-456E-48F4-8655-6F1825974DE8}" type="slidenum">
              <a:rPr lang="en-US" altLang="en-US" smtClean="0">
                <a:latin typeface="Arial" panose="020B0604020202020204" pitchFamily="34" charset="0"/>
              </a:rPr>
              <a:pPr/>
              <a:t>53</a:t>
            </a:fld>
            <a:endParaRPr lang="en-US" altLang="en-US" smtClean="0">
              <a:latin typeface="Arial" panose="020B0604020202020204" pitchFamily="34" charset="0"/>
            </a:endParaRP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spcBef>
                <a:spcPct val="0"/>
              </a:spcBef>
            </a:pPr>
            <a:r>
              <a:rPr lang="en-US" altLang="en-US" b="1" dirty="0" smtClean="0"/>
              <a:t>As residential property values recovered from the 2008 market collapse, the unrealized housing net worth held by U.S. seniors has climbed to over $6 trillion, tripling since the year 2000.  I have not been able to find statistics on how this equity is distributed among senior households. These examples of how we live shed some light on the question. </a:t>
            </a:r>
            <a:r>
              <a:rPr lang="en-US" altLang="en-US" dirty="0" smtClean="0"/>
              <a:t>[Source: Jason Oliva, “U.S. Seniors’ Housing Wealth Now a $5.9 Trillion Reverse Mortgage Opportunity,” Reverse Mortgage Daily, 29 September, 2016] </a:t>
            </a:r>
          </a:p>
        </p:txBody>
      </p:sp>
    </p:spTree>
    <p:extLst>
      <p:ext uri="{BB962C8B-B14F-4D97-AF65-F5344CB8AC3E}">
        <p14:creationId xmlns:p14="http://schemas.microsoft.com/office/powerpoint/2010/main" val="394147571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48668A1-1DBD-4B0B-B2B4-45EA5139F684}" type="slidenum">
              <a:rPr lang="en-US" altLang="en-US" smtClean="0">
                <a:latin typeface="Arial" panose="020B0604020202020204" pitchFamily="34" charset="0"/>
              </a:rPr>
              <a:pPr/>
              <a:t>54</a:t>
            </a:fld>
            <a:endParaRPr lang="en-US" altLang="en-US" smtClean="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spcBef>
                <a:spcPct val="0"/>
              </a:spcBef>
            </a:pPr>
            <a:r>
              <a:rPr lang="en-US" altLang="en-US" b="1" dirty="0" smtClean="0"/>
              <a:t>Statistics</a:t>
            </a:r>
            <a:r>
              <a:rPr lang="en-US" altLang="en-US" b="1" baseline="0" dirty="0" smtClean="0"/>
              <a:t> published in February 2019 by </a:t>
            </a:r>
            <a:r>
              <a:rPr lang="en-US" altLang="en-US" b="1" dirty="0" smtClean="0"/>
              <a:t>ATTOM Data Solutions indicated that during the fourth quarter of 2018 over 14.5 million U.S.</a:t>
            </a:r>
            <a:r>
              <a:rPr lang="en-US" altLang="en-US" b="1" baseline="0" dirty="0" smtClean="0"/>
              <a:t> properties had equity positions for owners of 50 percent or greater. This represents 25.6 percent of all properties subject to a mortgage lien. Home equity enjoyed by seniors is estimated to be $6.8 trillion. Conversely, more than 5 million properties – some owned by seniors -- have a market value significantly lower than mortgage debt owed.</a:t>
            </a:r>
            <a:endParaRPr lang="en-US" altLang="en-US" b="1" dirty="0" smtClean="0"/>
          </a:p>
          <a:p>
            <a:pPr eaLnBrk="1" hangingPunct="1">
              <a:spcBef>
                <a:spcPct val="0"/>
              </a:spcBef>
            </a:pPr>
            <a:endParaRPr lang="en-US" altLang="en-US" b="1" dirty="0" smtClean="0"/>
          </a:p>
        </p:txBody>
      </p:sp>
    </p:spTree>
    <p:extLst>
      <p:ext uri="{BB962C8B-B14F-4D97-AF65-F5344CB8AC3E}">
        <p14:creationId xmlns:p14="http://schemas.microsoft.com/office/powerpoint/2010/main" val="35027237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448668A1-1DBD-4B0B-B2B4-45EA5139F684}" type="slidenum">
              <a:rPr lang="en-US" altLang="en-US" smtClean="0">
                <a:latin typeface="Arial" panose="020B0604020202020204" pitchFamily="34" charset="0"/>
              </a:rPr>
              <a:pPr/>
              <a:t>55</a:t>
            </a:fld>
            <a:endParaRPr lang="en-US" altLang="en-US" smtClean="0">
              <a:latin typeface="Arial" panose="020B0604020202020204" pitchFamily="34" charset="0"/>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spcBef>
                <a:spcPct val="0"/>
              </a:spcBef>
            </a:pPr>
            <a:r>
              <a:rPr lang="en-US" altLang="en-US" b="1" dirty="0" smtClean="0"/>
              <a:t>Some seniors</a:t>
            </a:r>
            <a:r>
              <a:rPr lang="en-US" altLang="en-US" b="1" baseline="0" dirty="0" smtClean="0"/>
              <a:t> continue to lose their property as a result of foreclosure after failing to meet the terms of a reverse mortgage loan. Deferring maintenance, falling behind on property taxes or not carrying homeowners insurance constitute a default of the terms of a reverse mortgage. </a:t>
            </a:r>
            <a:r>
              <a:rPr lang="en-US" altLang="en-US" b="1" baseline="0" dirty="0" smtClean="0"/>
              <a:t>There continues to be a good deal of imprecision in the reporting of how many seniors lose their homes as a result of a default condition. Industry representatives explain that many HECM foreclosures often occur after the last surviving borrower dies or moves away.</a:t>
            </a:r>
            <a:endParaRPr lang="en-US" altLang="en-US" b="0" dirty="0" smtClean="0"/>
          </a:p>
        </p:txBody>
      </p:sp>
    </p:spTree>
    <p:extLst>
      <p:ext uri="{BB962C8B-B14F-4D97-AF65-F5344CB8AC3E}">
        <p14:creationId xmlns:p14="http://schemas.microsoft.com/office/powerpoint/2010/main" val="3091123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78758FC-A423-43C8-9400-ED0E8545ECAA}" type="slidenum">
              <a:rPr lang="en-US" altLang="en-US" sz="1200">
                <a:latin typeface="Arial" panose="020B0604020202020204" pitchFamily="34" charset="0"/>
              </a:rPr>
              <a:pPr algn="r" eaLnBrk="1" hangingPunct="1"/>
              <a:t>56</a:t>
            </a:fld>
            <a:endParaRPr lang="en-US" altLang="en-US" sz="1200">
              <a:latin typeface="Arial" panose="020B0604020202020204" pitchFamily="34" charset="0"/>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spcBef>
                <a:spcPct val="0"/>
              </a:spcBef>
            </a:pPr>
            <a:r>
              <a:rPr lang="en-US" altLang="en-US" b="1" dirty="0" smtClean="0"/>
              <a:t>The poverty rate for people age 65 and older is lower than for any other age group. Two major reasons are the equity in a residential property and</a:t>
            </a:r>
            <a:r>
              <a:rPr lang="en-US" altLang="en-US" b="1" baseline="0" dirty="0" smtClean="0"/>
              <a:t> benefits under the Social Security system</a:t>
            </a:r>
            <a:r>
              <a:rPr lang="en-US" altLang="en-US" b="1" dirty="0" smtClean="0"/>
              <a:t>.</a:t>
            </a:r>
            <a:r>
              <a:rPr lang="en-US" altLang="en-US" dirty="0" smtClean="0"/>
              <a:t> </a:t>
            </a:r>
          </a:p>
        </p:txBody>
      </p:sp>
    </p:spTree>
    <p:extLst>
      <p:ext uri="{BB962C8B-B14F-4D97-AF65-F5344CB8AC3E}">
        <p14:creationId xmlns:p14="http://schemas.microsoft.com/office/powerpoint/2010/main" val="3643716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26A60DF4-A3D6-4DEA-BE54-4BE7DFFFD6E4}" type="slidenum">
              <a:rPr lang="en-US" altLang="en-US" sz="1200">
                <a:latin typeface="Arial" panose="020B0604020202020204" pitchFamily="34" charset="0"/>
              </a:rPr>
              <a:pPr algn="r" eaLnBrk="1" hangingPunct="1"/>
              <a:t>57</a:t>
            </a:fld>
            <a:endParaRPr lang="en-US" altLang="en-US" sz="1200">
              <a:latin typeface="Arial" panose="020B0604020202020204" pitchFamily="34" charset="0"/>
            </a:endParaRP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spcBef>
                <a:spcPct val="0"/>
              </a:spcBef>
            </a:pPr>
            <a:r>
              <a:rPr lang="en-US" altLang="en-US" b="1" dirty="0" smtClean="0"/>
              <a:t>The 2018 </a:t>
            </a:r>
            <a:r>
              <a:rPr lang="en-US" altLang="en-US" b="1" dirty="0" smtClean="0"/>
              <a:t>Harvard Joint Center for Housing Studies </a:t>
            </a:r>
            <a:r>
              <a:rPr lang="en-US" altLang="en-US" b="1" dirty="0" smtClean="0"/>
              <a:t>points to a number of interesting trends affecting seniors. One is household income:</a:t>
            </a:r>
            <a:endParaRPr lang="en-US" altLang="en-US" b="1" dirty="0" smtClean="0"/>
          </a:p>
          <a:p>
            <a:pPr eaLnBrk="1" hangingPunct="1">
              <a:spcBef>
                <a:spcPct val="0"/>
              </a:spcBef>
            </a:pPr>
            <a:endParaRPr lang="en-US" altLang="en-US" dirty="0" smtClean="0"/>
          </a:p>
        </p:txBody>
      </p:sp>
    </p:spTree>
    <p:extLst>
      <p:ext uri="{BB962C8B-B14F-4D97-AF65-F5344CB8AC3E}">
        <p14:creationId xmlns:p14="http://schemas.microsoft.com/office/powerpoint/2010/main" val="8368064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8C5C9BEB-47EA-4702-AE15-BF7D1D1B36E8}" type="slidenum">
              <a:rPr lang="en-US" altLang="en-US" sz="1200">
                <a:latin typeface="Arial" panose="020B0604020202020204" pitchFamily="34" charset="0"/>
              </a:rPr>
              <a:pPr algn="r" eaLnBrk="1" hangingPunct="1"/>
              <a:t>58</a:t>
            </a:fld>
            <a:endParaRPr lang="en-US" altLang="en-US" sz="1200">
              <a:latin typeface="Arial" panose="020B0604020202020204"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a:spcBef>
                <a:spcPct val="0"/>
              </a:spcBef>
              <a:buNone/>
            </a:pPr>
            <a:r>
              <a:rPr lang="en-US" altLang="en-US" sz="1200" b="1" dirty="0" smtClean="0">
                <a:latin typeface="Book Antiqua" panose="02040602050305030304" pitchFamily="18" charset="0"/>
              </a:rPr>
              <a:t>“</a:t>
            </a:r>
            <a:r>
              <a:rPr lang="en-US" sz="1200" b="1" dirty="0" smtClean="0">
                <a:latin typeface="Book Antiqua" panose="02040602050305030304" pitchFamily="18" charset="0"/>
              </a:rPr>
              <a:t>… income growth among older households has been on a steady upward trend. Between 2006 and 2016, the median income for 65-74 year-old households rose 22 percent while that for the 75-and-over age group climbed 15 percent. Indeed, the real incomes of households in these two older age groups were 38 percent and 32 percent higher than those for same-age households in 1988.”</a:t>
            </a:r>
            <a:endParaRPr lang="en-US" altLang="en-US" b="1" dirty="0" smtClean="0">
              <a:latin typeface="Rockwell" pitchFamily="18" charset="0"/>
            </a:endParaRPr>
          </a:p>
          <a:p>
            <a:pPr eaLnBrk="1" hangingPunct="1">
              <a:spcBef>
                <a:spcPct val="0"/>
              </a:spcBef>
            </a:pPr>
            <a:endParaRPr lang="en-US" altLang="en-US" dirty="0" smtClean="0"/>
          </a:p>
        </p:txBody>
      </p:sp>
    </p:spTree>
    <p:extLst>
      <p:ext uri="{BB962C8B-B14F-4D97-AF65-F5344CB8AC3E}">
        <p14:creationId xmlns:p14="http://schemas.microsoft.com/office/powerpoint/2010/main" val="41047631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50D41CD-812B-4780-8A52-E210C8A58C89}" type="slidenum">
              <a:rPr lang="en-US" altLang="en-US" sz="1200">
                <a:latin typeface="Arial" panose="020B0604020202020204" pitchFamily="34" charset="0"/>
              </a:rPr>
              <a:pPr algn="r" eaLnBrk="1" hangingPunct="1"/>
              <a:t>59</a:t>
            </a:fld>
            <a:endParaRPr lang="en-US" altLang="en-US" sz="1200">
              <a:latin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rtl="0"/>
            <a:r>
              <a:rPr lang="en-US" sz="1200" b="1" kern="1200" dirty="0" smtClean="0">
                <a:solidFill>
                  <a:schemeClr val="tx1"/>
                </a:solidFill>
                <a:effectLst/>
                <a:latin typeface="Arial" panose="020B0604020202020204" pitchFamily="34" charset="0"/>
                <a:ea typeface="+mn-ea"/>
                <a:cs typeface="+mn-cs"/>
              </a:rPr>
              <a:t>A significant</a:t>
            </a:r>
            <a:r>
              <a:rPr lang="en-US" sz="1200" b="1" kern="1200" baseline="0" dirty="0" smtClean="0">
                <a:solidFill>
                  <a:schemeClr val="tx1"/>
                </a:solidFill>
                <a:effectLst/>
                <a:latin typeface="Arial" panose="020B0604020202020204" pitchFamily="34" charset="0"/>
                <a:ea typeface="+mn-ea"/>
                <a:cs typeface="+mn-cs"/>
              </a:rPr>
              <a:t> portion of the nation’s seniors have also experienced increases in net worth, from a combination of rising residential property values and rising investment portfolio values. The report states:</a:t>
            </a:r>
            <a:endParaRPr lang="en-US" sz="1200" b="1" kern="1200" dirty="0" smtClean="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1341476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343047A-FA53-4B48-9086-260D6B342E91}" type="slidenum">
              <a:rPr lang="en-US" altLang="en-US" smtClean="0">
                <a:latin typeface="Arial" panose="020B0604020202020204" pitchFamily="34" charset="0"/>
              </a:rPr>
              <a:pPr/>
              <a:t>6</a:t>
            </a:fld>
            <a:endParaRPr lang="en-US" altLang="en-US" smtClean="0">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dirty="0" smtClean="0"/>
              <a:t>A report issued</a:t>
            </a:r>
            <a:r>
              <a:rPr lang="en-US" altLang="en-US" b="1" baseline="0" dirty="0" smtClean="0"/>
              <a:t> in May, 2018 in the Journal of The American College of Cardiology indicated that heart disease is the major killer of those who are homeless. Over half of the homeless do not have access to a consistent source of health care, so their conditions often go untreated. Smoking is the main source of cardiovascular disease, accounting for about 60 percent of deaths each year. Alcohol and drug abuse are additional causes.</a:t>
            </a:r>
            <a:endParaRPr lang="en-US" altLang="en-US" dirty="0" smtClean="0"/>
          </a:p>
        </p:txBody>
      </p:sp>
    </p:spTree>
    <p:extLst>
      <p:ext uri="{BB962C8B-B14F-4D97-AF65-F5344CB8AC3E}">
        <p14:creationId xmlns:p14="http://schemas.microsoft.com/office/powerpoint/2010/main" val="2077466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50D41CD-812B-4780-8A52-E210C8A58C89}" type="slidenum">
              <a:rPr lang="en-US" altLang="en-US" sz="1200">
                <a:latin typeface="Arial" panose="020B0604020202020204" pitchFamily="34" charset="0"/>
              </a:rPr>
              <a:pPr algn="r" eaLnBrk="1" hangingPunct="1"/>
              <a:t>60</a:t>
            </a:fld>
            <a:endParaRPr lang="en-US" altLang="en-US" sz="1200">
              <a:latin typeface="Arial" panose="020B0604020202020204" pitchFamily="34" charset="0"/>
            </a:endParaRP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smtClean="0">
                <a:latin typeface="Book Antiqua" panose="02040602050305030304" pitchFamily="18" charset="0"/>
              </a:rPr>
              <a:t>“[T]he median wealth of households age 65 and older was $239,100 in 2016, fully 51 percent above the level in 1995. This increase has occurred despite a 19 percentage-point jump in the share of older owners carrying mortgage debt over this period, to 41 percent. In addition, the median amount of mortgage debt among these older owners was $72,000, more than double the inflation-adjusted average of $28,200 in 1995.”</a:t>
            </a:r>
          </a:p>
          <a:p>
            <a:pPr rtl="0"/>
            <a:endParaRPr lang="en-US" sz="1200" b="1" kern="1200" dirty="0" smtClean="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17599313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pPr algn="r" eaLnBrk="1" hangingPunct="1"/>
            <a:fld id="{CDC8F011-A7DF-4366-B975-B253E3C5C1E1}" type="slidenum">
              <a:rPr lang="en-US" altLang="en-US" sz="1200">
                <a:latin typeface="Arial" panose="020B0604020202020204" pitchFamily="34" charset="0"/>
              </a:rPr>
              <a:pPr algn="r" eaLnBrk="1" hangingPunct="1"/>
              <a:t>61</a:t>
            </a:fld>
            <a:endParaRPr lang="en-US" altLang="en-US" sz="1200">
              <a:latin typeface="Arial" panose="020B0604020202020204" pitchFamily="34" charset="0"/>
            </a:endParaRP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spcBef>
                <a:spcPct val="0"/>
              </a:spcBef>
            </a:pPr>
            <a:r>
              <a:rPr lang="en-US" altLang="en-US" b="1" dirty="0" smtClean="0"/>
              <a:t>Next, we’ll take </a:t>
            </a:r>
            <a:r>
              <a:rPr lang="en-US" altLang="en-US" b="1" smtClean="0"/>
              <a:t>a close look at property ownership in the nation.</a:t>
            </a:r>
          </a:p>
        </p:txBody>
      </p:sp>
    </p:spTree>
    <p:extLst>
      <p:ext uri="{BB962C8B-B14F-4D97-AF65-F5344CB8AC3E}">
        <p14:creationId xmlns:p14="http://schemas.microsoft.com/office/powerpoint/2010/main" val="39745120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a:ln/>
        </p:spPr>
      </p:sp>
      <p:sp>
        <p:nvSpPr>
          <p:cNvPr id="86019" name="Notes Placeholder 2"/>
          <p:cNvSpPr>
            <a:spLocks noGrp="1"/>
          </p:cNvSpPr>
          <p:nvPr>
            <p:ph type="body" idx="1"/>
          </p:nvPr>
        </p:nvSpPr>
        <p:spPr>
          <a:noFill/>
        </p:spPr>
        <p:txBody>
          <a:bodyPr/>
          <a:lstStyle/>
          <a:p>
            <a:pPr eaLnBrk="1" hangingPunct="1"/>
            <a:endParaRPr lang="en-US" altLang="en-US" b="1" smtClean="0"/>
          </a:p>
        </p:txBody>
      </p:sp>
      <p:sp>
        <p:nvSpPr>
          <p:cNvPr id="86020"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93291A3F-4781-4301-95D9-67990D0A265F}" type="slidenum">
              <a:rPr lang="en-US" altLang="en-US" smtClean="0">
                <a:latin typeface="Arial" panose="020B0604020202020204" pitchFamily="34" charset="0"/>
              </a:rPr>
              <a:pPr/>
              <a:t>62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4106884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845CF4EB-08C8-4B37-A706-F7293F9DEB85}" type="slidenum">
              <a:rPr lang="en-US" altLang="en-US" smtClean="0">
                <a:latin typeface="Arial" panose="020B0604020202020204" pitchFamily="34" charset="0"/>
              </a:rPr>
              <a:pPr/>
              <a:t>7</a:t>
            </a:fld>
            <a:endParaRPr lang="en-US" altLang="en-US" smtClean="0">
              <a:latin typeface="Arial" panose="020B0604020202020204" pitchFamily="34" charset="0"/>
            </a:endParaRPr>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p:spPr>
        <p:txBody>
          <a:bodyPr/>
          <a:lstStyle/>
          <a:p>
            <a:r>
              <a:rPr lang="en-US" sz="1200" b="1" i="0" kern="1200" dirty="0" smtClean="0">
                <a:solidFill>
                  <a:schemeClr val="tx1"/>
                </a:solidFill>
                <a:effectLst/>
                <a:latin typeface="Arial" panose="020B0604020202020204" pitchFamily="34" charset="0"/>
                <a:ea typeface="+mn-ea"/>
                <a:cs typeface="+mn-cs"/>
              </a:rPr>
              <a:t>Housing and Urban Development officials estimated</a:t>
            </a:r>
            <a:r>
              <a:rPr lang="en-US" sz="1200" b="1" i="0" kern="1200" baseline="0" dirty="0" smtClean="0">
                <a:solidFill>
                  <a:schemeClr val="tx1"/>
                </a:solidFill>
                <a:effectLst/>
                <a:latin typeface="Arial" panose="020B0604020202020204" pitchFamily="34" charset="0"/>
                <a:ea typeface="+mn-ea"/>
                <a:cs typeface="+mn-cs"/>
              </a:rPr>
              <a:t> in November 2018 that there were about 38,000 veterans across the United States without stable housing on any given night. HUD Secretary Ben Carson credited initiatives started under President Obama, particularly connecting housing vouchers with local charities to provide a holistic approach to veterans physical and financial health.</a:t>
            </a:r>
            <a:endParaRPr lang="en-US" sz="1200" b="1" i="0" kern="1200" dirty="0">
              <a:solidFill>
                <a:schemeClr val="tx1"/>
              </a:solidFill>
              <a:effectLst/>
              <a:latin typeface="Arial" panose="020B0604020202020204" pitchFamily="34" charset="0"/>
              <a:ea typeface="+mn-ea"/>
              <a:cs typeface="+mn-cs"/>
            </a:endParaRPr>
          </a:p>
        </p:txBody>
      </p:sp>
    </p:spTree>
    <p:extLst>
      <p:ext uri="{BB962C8B-B14F-4D97-AF65-F5344CB8AC3E}">
        <p14:creationId xmlns:p14="http://schemas.microsoft.com/office/powerpoint/2010/main" val="2642925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a:ln/>
        </p:spPr>
      </p:sp>
      <p:sp>
        <p:nvSpPr>
          <p:cNvPr id="6147" name="Notes Placeholder 2"/>
          <p:cNvSpPr>
            <a:spLocks noGrp="1"/>
          </p:cNvSpPr>
          <p:nvPr>
            <p:ph type="body" idx="1"/>
          </p:nvPr>
        </p:nvSpPr>
        <p:spPr>
          <a:noFill/>
        </p:spPr>
        <p:txBody>
          <a:bodyPr/>
          <a:lstStyle/>
          <a:p>
            <a:pPr eaLnBrk="1" hangingPunct="1"/>
            <a:r>
              <a:rPr lang="en-US" altLang="en-US" b="1" dirty="0" smtClean="0"/>
              <a:t>For some in our society, the 2008 crash had almost no impact on their quality of life. For others, the result was to destroy an already fragile existence.</a:t>
            </a:r>
            <a:r>
              <a:rPr lang="en-US" altLang="en-US" b="1" baseline="0" dirty="0" smtClean="0"/>
              <a:t> This presentation will offer some insight into the degree to which the lives of people at the bottom of our socio-economic ladder have improved or not improved.</a:t>
            </a:r>
            <a:endParaRPr lang="en-US" altLang="en-US" b="1" dirty="0" smtClean="0"/>
          </a:p>
          <a:p>
            <a:pPr eaLnBrk="1" hangingPunct="1"/>
            <a:endParaRPr lang="en-US" altLang="en-US" b="1" dirty="0" smtClean="0"/>
          </a:p>
        </p:txBody>
      </p:sp>
      <p:sp>
        <p:nvSpPr>
          <p:cNvPr id="6148" name="Slide Number Placeholder 3"/>
          <p:cNvSpPr>
            <a:spLocks noGrp="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004B5083-51DB-4144-B68C-A108E704B59A}" type="slidenum">
              <a:rPr lang="en-US" altLang="en-US" smtClean="0">
                <a:latin typeface="Arial" panose="020B0604020202020204" pitchFamily="34" charset="0"/>
              </a:rPr>
              <a:pPr/>
              <a:t>8</a:t>
            </a:fld>
            <a:endParaRPr lang="en-US" altLang="en-US" smtClean="0">
              <a:latin typeface="Arial" panose="020B0604020202020204" pitchFamily="34" charset="0"/>
            </a:endParaRPr>
          </a:p>
        </p:txBody>
      </p:sp>
    </p:spTree>
    <p:extLst>
      <p:ext uri="{BB962C8B-B14F-4D97-AF65-F5344CB8AC3E}">
        <p14:creationId xmlns:p14="http://schemas.microsoft.com/office/powerpoint/2010/main" val="565870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defRPr>
                <a:solidFill>
                  <a:schemeClr val="tx1"/>
                </a:solidFill>
                <a:latin typeface="Rockwell" pitchFamily="18" charset="0"/>
              </a:defRPr>
            </a:lvl1pPr>
            <a:lvl2pPr marL="742950" indent="-285750">
              <a:defRPr>
                <a:solidFill>
                  <a:schemeClr val="tx1"/>
                </a:solidFill>
                <a:latin typeface="Rockwell" pitchFamily="18" charset="0"/>
              </a:defRPr>
            </a:lvl2pPr>
            <a:lvl3pPr marL="1143000" indent="-228600">
              <a:defRPr>
                <a:solidFill>
                  <a:schemeClr val="tx1"/>
                </a:solidFill>
                <a:latin typeface="Rockwell" pitchFamily="18" charset="0"/>
              </a:defRPr>
            </a:lvl3pPr>
            <a:lvl4pPr marL="1600200" indent="-228600">
              <a:defRPr>
                <a:solidFill>
                  <a:schemeClr val="tx1"/>
                </a:solidFill>
                <a:latin typeface="Rockwell" pitchFamily="18" charset="0"/>
              </a:defRPr>
            </a:lvl4pPr>
            <a:lvl5pPr marL="2057400" indent="-228600">
              <a:defRPr>
                <a:solidFill>
                  <a:schemeClr val="tx1"/>
                </a:solidFill>
                <a:latin typeface="Rockwell" pitchFamily="18" charset="0"/>
              </a:defRPr>
            </a:lvl5pPr>
            <a:lvl6pPr marL="2514600" indent="-228600" eaLnBrk="0" fontAlgn="base" hangingPunct="0">
              <a:spcBef>
                <a:spcPct val="0"/>
              </a:spcBef>
              <a:spcAft>
                <a:spcPct val="0"/>
              </a:spcAft>
              <a:defRPr>
                <a:solidFill>
                  <a:schemeClr val="tx1"/>
                </a:solidFill>
                <a:latin typeface="Rockwell" pitchFamily="18" charset="0"/>
              </a:defRPr>
            </a:lvl6pPr>
            <a:lvl7pPr marL="2971800" indent="-228600" eaLnBrk="0" fontAlgn="base" hangingPunct="0">
              <a:spcBef>
                <a:spcPct val="0"/>
              </a:spcBef>
              <a:spcAft>
                <a:spcPct val="0"/>
              </a:spcAft>
              <a:defRPr>
                <a:solidFill>
                  <a:schemeClr val="tx1"/>
                </a:solidFill>
                <a:latin typeface="Rockwell" pitchFamily="18" charset="0"/>
              </a:defRPr>
            </a:lvl7pPr>
            <a:lvl8pPr marL="3429000" indent="-228600" eaLnBrk="0" fontAlgn="base" hangingPunct="0">
              <a:spcBef>
                <a:spcPct val="0"/>
              </a:spcBef>
              <a:spcAft>
                <a:spcPct val="0"/>
              </a:spcAft>
              <a:defRPr>
                <a:solidFill>
                  <a:schemeClr val="tx1"/>
                </a:solidFill>
                <a:latin typeface="Rockwell" pitchFamily="18" charset="0"/>
              </a:defRPr>
            </a:lvl8pPr>
            <a:lvl9pPr marL="3886200" indent="-228600" eaLnBrk="0" fontAlgn="base" hangingPunct="0">
              <a:spcBef>
                <a:spcPct val="0"/>
              </a:spcBef>
              <a:spcAft>
                <a:spcPct val="0"/>
              </a:spcAft>
              <a:defRPr>
                <a:solidFill>
                  <a:schemeClr val="tx1"/>
                </a:solidFill>
                <a:latin typeface="Rockwell" pitchFamily="18" charset="0"/>
              </a:defRPr>
            </a:lvl9pPr>
          </a:lstStyle>
          <a:p>
            <a:fld id="{A343047A-FA53-4B48-9086-260D6B342E91}" type="slidenum">
              <a:rPr lang="en-US" altLang="en-US" smtClean="0">
                <a:latin typeface="Arial" panose="020B0604020202020204" pitchFamily="34" charset="0"/>
              </a:rPr>
              <a:pPr/>
              <a:t>9</a:t>
            </a:fld>
            <a:endParaRPr lang="en-US" altLang="en-US" smtClean="0">
              <a:latin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r>
              <a:rPr lang="en-US" altLang="en-US" b="1" dirty="0" smtClean="0"/>
              <a:t>The continued decline in the number of publicly-subsidized housing units is exacerbating the problem of homelessness</a:t>
            </a:r>
            <a:r>
              <a:rPr lang="en-US" altLang="en-US" b="1" baseline="0" dirty="0" smtClean="0"/>
              <a:t> all across the United States.</a:t>
            </a:r>
            <a:r>
              <a:rPr lang="en-US" altLang="en-US" b="1" dirty="0" smtClean="0"/>
              <a:t>  There is currently a shortage of 7.2</a:t>
            </a:r>
            <a:r>
              <a:rPr lang="en-US" altLang="en-US" b="1" baseline="0" dirty="0" smtClean="0"/>
              <a:t> million rental homes for extremely low-income renters.</a:t>
            </a:r>
            <a:endParaRPr lang="en-US" altLang="en-US" dirty="0" smtClean="0"/>
          </a:p>
        </p:txBody>
      </p:sp>
    </p:spTree>
    <p:extLst>
      <p:ext uri="{BB962C8B-B14F-4D97-AF65-F5344CB8AC3E}">
        <p14:creationId xmlns:p14="http://schemas.microsoft.com/office/powerpoint/2010/main" val="2350521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4F9987E3-F7B4-453B-899A-61D3F45BE3BE}" type="slidenum">
              <a:rPr lang="en-US" altLang="en-US"/>
              <a:pPr>
                <a:defRPr/>
              </a:pPr>
              <a:t>‹#›</a:t>
            </a:fld>
            <a:endParaRPr lang="en-US" altLang="en-US"/>
          </a:p>
        </p:txBody>
      </p:sp>
    </p:spTree>
    <p:extLst>
      <p:ext uri="{BB962C8B-B14F-4D97-AF65-F5344CB8AC3E}">
        <p14:creationId xmlns:p14="http://schemas.microsoft.com/office/powerpoint/2010/main" val="423794758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522CDCC-D405-47FB-B636-DEDAEC5A1140}" type="slidenum">
              <a:rPr lang="en-US" altLang="en-US"/>
              <a:pPr>
                <a:defRPr/>
              </a:pPr>
              <a:t>‹#›</a:t>
            </a:fld>
            <a:endParaRPr lang="en-US" altLang="en-US"/>
          </a:p>
        </p:txBody>
      </p:sp>
    </p:spTree>
    <p:extLst>
      <p:ext uri="{BB962C8B-B14F-4D97-AF65-F5344CB8AC3E}">
        <p14:creationId xmlns:p14="http://schemas.microsoft.com/office/powerpoint/2010/main" val="35886109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3258E86B-BBBD-4DA7-91E4-F487175FD790}" type="slidenum">
              <a:rPr lang="en-US" altLang="en-US"/>
              <a:pPr>
                <a:defRPr/>
              </a:pPr>
              <a:t>‹#›</a:t>
            </a:fld>
            <a:endParaRPr lang="en-US" altLang="en-US"/>
          </a:p>
        </p:txBody>
      </p:sp>
    </p:spTree>
    <p:extLst>
      <p:ext uri="{BB962C8B-B14F-4D97-AF65-F5344CB8AC3E}">
        <p14:creationId xmlns:p14="http://schemas.microsoft.com/office/powerpoint/2010/main" val="962491697"/>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FF5DB39A-B9C0-459C-833E-9F2AD890B7F2}" type="slidenum">
              <a:rPr lang="en-US" altLang="en-US"/>
              <a:pPr>
                <a:defRPr/>
              </a:pPr>
              <a:t>‹#›</a:t>
            </a:fld>
            <a:endParaRPr lang="en-US" altLang="en-US"/>
          </a:p>
        </p:txBody>
      </p:sp>
    </p:spTree>
    <p:extLst>
      <p:ext uri="{BB962C8B-B14F-4D97-AF65-F5344CB8AC3E}">
        <p14:creationId xmlns:p14="http://schemas.microsoft.com/office/powerpoint/2010/main" val="2328565441"/>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25692864-C7D6-44C8-8F21-DCFE5DE0A7EB}" type="slidenum">
              <a:rPr lang="en-US" altLang="en-US"/>
              <a:pPr>
                <a:defRPr/>
              </a:pPr>
              <a:t>‹#›</a:t>
            </a:fld>
            <a:endParaRPr lang="en-US" altLang="en-US"/>
          </a:p>
        </p:txBody>
      </p:sp>
    </p:spTree>
    <p:extLst>
      <p:ext uri="{BB962C8B-B14F-4D97-AF65-F5344CB8AC3E}">
        <p14:creationId xmlns:p14="http://schemas.microsoft.com/office/powerpoint/2010/main" val="386731790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D71D03D5-C561-43C3-821E-7FDAE05DE500}" type="slidenum">
              <a:rPr lang="en-US" altLang="en-US"/>
              <a:pPr>
                <a:defRPr/>
              </a:pPr>
              <a:t>‹#›</a:t>
            </a:fld>
            <a:endParaRPr lang="en-US" altLang="en-US"/>
          </a:p>
        </p:txBody>
      </p:sp>
    </p:spTree>
    <p:extLst>
      <p:ext uri="{BB962C8B-B14F-4D97-AF65-F5344CB8AC3E}">
        <p14:creationId xmlns:p14="http://schemas.microsoft.com/office/powerpoint/2010/main" val="316707936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52C7D40B-308E-43CC-9EF6-005D29CF0E99}" type="slidenum">
              <a:rPr lang="en-US" altLang="en-US"/>
              <a:pPr>
                <a:defRPr/>
              </a:pPr>
              <a:t>‹#›</a:t>
            </a:fld>
            <a:endParaRPr lang="en-US" altLang="en-US"/>
          </a:p>
        </p:txBody>
      </p:sp>
    </p:spTree>
    <p:extLst>
      <p:ext uri="{BB962C8B-B14F-4D97-AF65-F5344CB8AC3E}">
        <p14:creationId xmlns:p14="http://schemas.microsoft.com/office/powerpoint/2010/main" val="37421897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4DB83720-DFB2-4F09-B6C1-1D015D86F647}" type="slidenum">
              <a:rPr lang="en-US" altLang="en-US"/>
              <a:pPr>
                <a:defRPr/>
              </a:pPr>
              <a:t>‹#›</a:t>
            </a:fld>
            <a:endParaRPr lang="en-US" altLang="en-US"/>
          </a:p>
        </p:txBody>
      </p:sp>
    </p:spTree>
    <p:extLst>
      <p:ext uri="{BB962C8B-B14F-4D97-AF65-F5344CB8AC3E}">
        <p14:creationId xmlns:p14="http://schemas.microsoft.com/office/powerpoint/2010/main" val="254013063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D22F031B-500B-4F95-90C3-D9CBE1D33823}" type="slidenum">
              <a:rPr lang="en-US" altLang="en-US"/>
              <a:pPr>
                <a:defRPr/>
              </a:pPr>
              <a:t>‹#›</a:t>
            </a:fld>
            <a:endParaRPr lang="en-US" altLang="en-US"/>
          </a:p>
        </p:txBody>
      </p:sp>
    </p:spTree>
    <p:extLst>
      <p:ext uri="{BB962C8B-B14F-4D97-AF65-F5344CB8AC3E}">
        <p14:creationId xmlns:p14="http://schemas.microsoft.com/office/powerpoint/2010/main" val="393195665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8DEA1F5A-7F9D-431E-A344-6789F754A4AA}" type="slidenum">
              <a:rPr lang="en-US" altLang="en-US"/>
              <a:pPr>
                <a:defRPr/>
              </a:pPr>
              <a:t>‹#›</a:t>
            </a:fld>
            <a:endParaRPr lang="en-US" altLang="en-US"/>
          </a:p>
        </p:txBody>
      </p:sp>
    </p:spTree>
    <p:extLst>
      <p:ext uri="{BB962C8B-B14F-4D97-AF65-F5344CB8AC3E}">
        <p14:creationId xmlns:p14="http://schemas.microsoft.com/office/powerpoint/2010/main" val="1324302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62A1AD4-BD1E-4811-94EF-A8D5CFEE903B}" type="slidenum">
              <a:rPr lang="en-US" altLang="en-US"/>
              <a:pPr>
                <a:defRPr/>
              </a:pPr>
              <a:t>‹#›</a:t>
            </a:fld>
            <a:endParaRPr lang="en-US" altLang="en-US"/>
          </a:p>
        </p:txBody>
      </p:sp>
    </p:spTree>
    <p:extLst>
      <p:ext uri="{BB962C8B-B14F-4D97-AF65-F5344CB8AC3E}">
        <p14:creationId xmlns:p14="http://schemas.microsoft.com/office/powerpoint/2010/main" val="4912476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058321CE-1C37-4416-866F-43236D4F900D}" type="slidenum">
              <a:rPr lang="en-US" altLang="en-US"/>
              <a:pPr>
                <a:defRPr/>
              </a:pPr>
              <a:t>‹#›</a:t>
            </a:fld>
            <a:endParaRPr lang="en-US" altLang="en-US"/>
          </a:p>
        </p:txBody>
      </p:sp>
    </p:spTree>
    <p:extLst>
      <p:ext uri="{BB962C8B-B14F-4D97-AF65-F5344CB8AC3E}">
        <p14:creationId xmlns:p14="http://schemas.microsoft.com/office/powerpoint/2010/main" val="95741948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60592B88-5D07-4611-BDA0-2D1500510F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33600" y="5181600"/>
            <a:ext cx="5391219" cy="1569660"/>
          </a:xfrm>
          <a:prstGeom prst="rect">
            <a:avLst/>
          </a:prstGeom>
          <a:noFill/>
        </p:spPr>
        <p:txBody>
          <a:bodyPr wrap="none">
            <a:spAutoFit/>
          </a:bodyPr>
          <a:lstStyle/>
          <a:p>
            <a:pPr algn="ctr">
              <a:defRPr/>
            </a:pPr>
            <a:r>
              <a:rPr lang="en-US" sz="3200" b="1" dirty="0"/>
              <a:t>The State of the United </a:t>
            </a:r>
            <a:r>
              <a:rPr lang="en-US" sz="3200" b="1" dirty="0" smtClean="0"/>
              <a:t>States</a:t>
            </a:r>
          </a:p>
          <a:p>
            <a:pPr algn="ctr">
              <a:defRPr/>
            </a:pPr>
            <a:r>
              <a:rPr lang="en-US" sz="3200" b="1" dirty="0" smtClean="0"/>
              <a:t>ECONOMY and SOCIETY</a:t>
            </a:r>
          </a:p>
          <a:p>
            <a:pPr algn="ctr">
              <a:defRPr/>
            </a:pPr>
            <a:r>
              <a:rPr lang="en-US" sz="3200" b="1" dirty="0" smtClean="0"/>
              <a:t>Part 4</a:t>
            </a:r>
            <a:endParaRPr lang="en-US" sz="3200" b="1" dirty="0"/>
          </a:p>
        </p:txBody>
      </p:sp>
      <p:pic>
        <p:nvPicPr>
          <p:cNvPr id="4" name="Picture 4"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57200"/>
            <a:ext cx="6934200" cy="46251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74" name="Picture 2" descr="Image result for 2018 America's Rental Housing Repo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838200"/>
            <a:ext cx="3867150" cy="49902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098" name="Picture 2" descr="Image result for cost of rental housing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833437"/>
            <a:ext cx="7181850" cy="519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02263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2"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571500"/>
            <a:ext cx="8572500" cy="5715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 name="Picture 18" descr="Image result for distressed property sales in u.s.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38200"/>
            <a:ext cx="3949927" cy="282794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mage result for abandoned neighborhoo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0277" y="3678080"/>
            <a:ext cx="3933372" cy="28020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abandoned neighborhood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175" y="826263"/>
            <a:ext cx="4060825" cy="283988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Image result for abandoned neighborhood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692" y="3666143"/>
            <a:ext cx="4081585" cy="2809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415496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7170" name="Picture 2" descr="Image result for number of abandoned homes in america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992" y="685800"/>
            <a:ext cx="7054016" cy="266700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Image result for number of abandoned homes in america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7865" y="3352800"/>
            <a:ext cx="5321143" cy="33214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number of abandoned homes in america 20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4992" y="3352800"/>
            <a:ext cx="2743200" cy="33214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5125762"/>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2" name="Picture 2" descr="https://www.attomdata.com/wp-content/uploads/2018/10/infographic_ten_most_vacant-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762000"/>
            <a:ext cx="6002867" cy="54025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694277"/>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74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417513"/>
            <a:ext cx="441960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3250" y="2955925"/>
            <a:ext cx="4654550"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31800"/>
            <a:ext cx="378460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79838" y="2963863"/>
            <a:ext cx="4602162"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84750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196" name="Picture 4" descr="Image result for tiny house mov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5922642" cy="395151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tiny house move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9575"/>
            <a:ext cx="4467224" cy="2968222"/>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tiny house movem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9654" y="10886"/>
            <a:ext cx="2943225" cy="42862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tiny house movemen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5800" y="3925608"/>
            <a:ext cx="4444083" cy="2932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44913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945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1800"/>
            <a:ext cx="4494213"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429000"/>
            <a:ext cx="4494213" cy="295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47675"/>
            <a:ext cx="4403725"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9600" y="3429000"/>
            <a:ext cx="4435475"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146" name="Picture 2" descr="https://static.seattletimes.com/wp-content/uploads/2018/12/HUD-homeless-MajorCities-map-W-1020x67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95400"/>
            <a:ext cx="6667500" cy="4438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956029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a:spLocks noChangeArrowheads="1"/>
          </p:cNvSpPr>
          <p:nvPr/>
        </p:nvSpPr>
        <p:spPr bwMode="auto">
          <a:xfrm>
            <a:off x="2118552" y="5791200"/>
            <a:ext cx="498309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a:latin typeface="Rockwell" pitchFamily="18" charset="0"/>
              </a:rPr>
              <a:t>Social Welfare Trends</a:t>
            </a:r>
          </a:p>
        </p:txBody>
      </p:sp>
      <p:pic>
        <p:nvPicPr>
          <p:cNvPr id="4" name="Picture 4"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descr="Image result for food insecur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28600"/>
            <a:ext cx="8569101" cy="64268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2133600" y="1828800"/>
            <a:ext cx="43402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800" b="1" dirty="0">
                <a:solidFill>
                  <a:srgbClr val="002060"/>
                </a:solidFill>
                <a:latin typeface="Rockwell" pitchFamily="18" charset="0"/>
              </a:rPr>
              <a:t>Food Insecurity</a:t>
            </a: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7170" name="Picture 2" descr="Image result for us conference of may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524000"/>
            <a:ext cx="3505200" cy="3505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194" name="Picture 2" descr="http://frac.org/wp-content/uploads/10-StatesWithWorstFoodHardship_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1828800"/>
            <a:ext cx="4286250" cy="353377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frac.org/wp-content/uploads/10-MSAs_we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75" y="2028826"/>
            <a:ext cx="4048125" cy="3333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TextBox 1"/>
          <p:cNvSpPr txBox="1"/>
          <p:nvPr/>
        </p:nvSpPr>
        <p:spPr>
          <a:xfrm>
            <a:off x="4191000" y="1066800"/>
            <a:ext cx="4038600" cy="4524315"/>
          </a:xfrm>
          <a:prstGeom prst="rect">
            <a:avLst/>
          </a:prstGeom>
          <a:noFill/>
        </p:spPr>
        <p:txBody>
          <a:bodyPr wrap="square" rtlCol="0">
            <a:spAutoFit/>
          </a:bodyPr>
          <a:lstStyle/>
          <a:p>
            <a:r>
              <a:rPr lang="en-US" b="1" dirty="0" smtClean="0"/>
              <a:t>“While often hidden behind closed doors, food hardship is a serious national problem that requires a serious national response. Too many people in every region, state, and community have been left behind in the economic recovery from the Great Recession, and are still struggling to put food on the table. …The high rates of food hardship underscore the need for Congress to pass a Farm bill that protects and strengthens SNAP. Otherwise, we will see worse health and hunger for struggling children, seniors, working families, and others across the country.” </a:t>
            </a:r>
            <a:endParaRPr lang="en-US" b="1" dirty="0"/>
          </a:p>
        </p:txBody>
      </p:sp>
      <p:pic>
        <p:nvPicPr>
          <p:cNvPr id="9218" name="Picture 2" descr="Image result for jim wei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2857500"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4081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2" name="Picture 2" descr="Image result for food pant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14400"/>
            <a:ext cx="7620000" cy="504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0043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957141" y="7294881"/>
            <a:ext cx="1502876" cy="110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22882" name="Picture 2" descr="Image result for minimum wage jo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20" y="697219"/>
            <a:ext cx="4285034" cy="2965245"/>
          </a:xfrm>
          <a:prstGeom prst="rect">
            <a:avLst/>
          </a:prstGeom>
          <a:noFill/>
          <a:extLst>
            <a:ext uri="{909E8E84-426E-40DD-AFC4-6F175D3DCCD1}">
              <a14:hiddenFill xmlns:a14="http://schemas.microsoft.com/office/drawing/2010/main">
                <a:solidFill>
                  <a:srgbClr val="FFFFFF"/>
                </a:solidFill>
              </a14:hiddenFill>
            </a:ext>
          </a:extLst>
        </p:spPr>
      </p:pic>
      <p:pic>
        <p:nvPicPr>
          <p:cNvPr id="122884" name="Picture 4" descr="Image result for affordable housing cri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420" y="3657600"/>
            <a:ext cx="4666034" cy="2628533"/>
          </a:xfrm>
          <a:prstGeom prst="rect">
            <a:avLst/>
          </a:prstGeom>
          <a:noFill/>
          <a:extLst>
            <a:ext uri="{909E8E84-426E-40DD-AFC4-6F175D3DCCD1}">
              <a14:hiddenFill xmlns:a14="http://schemas.microsoft.com/office/drawing/2010/main">
                <a:solidFill>
                  <a:srgbClr val="FFFFFF"/>
                </a:solidFill>
              </a14:hiddenFill>
            </a:ext>
          </a:extLst>
        </p:spPr>
      </p:pic>
      <p:pic>
        <p:nvPicPr>
          <p:cNvPr id="122886" name="Picture 6" descr="Image result for u.s. povert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4001" y="697219"/>
            <a:ext cx="4432900" cy="2960381"/>
          </a:xfrm>
          <a:prstGeom prst="rect">
            <a:avLst/>
          </a:prstGeom>
          <a:noFill/>
          <a:extLst>
            <a:ext uri="{909E8E84-426E-40DD-AFC4-6F175D3DCCD1}">
              <a14:hiddenFill xmlns:a14="http://schemas.microsoft.com/office/drawing/2010/main">
                <a:solidFill>
                  <a:srgbClr val="FFFFFF"/>
                </a:solidFill>
              </a14:hiddenFill>
            </a:ext>
          </a:extLst>
        </p:spPr>
      </p:pic>
      <p:pic>
        <p:nvPicPr>
          <p:cNvPr id="122888" name="Picture 8" descr="Image result for u.s. povert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14900" y="3657600"/>
            <a:ext cx="3943350" cy="2628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530761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6" name="Picture 2" descr="Line 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143000"/>
            <a:ext cx="5112648" cy="441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905857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9701" name="Picture 5" descr="Bar and pie ch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66800"/>
            <a:ext cx="6368143"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1749" name="Picture 5" descr="Bar and pie char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6466114"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2290" name="Picture 2" descr="Feeding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1066800"/>
            <a:ext cx="3420937"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erin mcdonald, feeding americ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7869" y="3200400"/>
            <a:ext cx="3759198"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350053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7" descr="http://www.endhomelessness.org/page/-/files/pagesoh_t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057400"/>
            <a:ext cx="76676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Box 1"/>
          <p:cNvSpPr txBox="1">
            <a:spLocks noChangeArrowheads="1"/>
          </p:cNvSpPr>
          <p:nvPr/>
        </p:nvSpPr>
        <p:spPr bwMode="auto">
          <a:xfrm>
            <a:off x="3962400" y="5410200"/>
            <a:ext cx="1700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b="1" dirty="0" smtClean="0">
                <a:latin typeface="Rockwell" pitchFamily="18" charset="0"/>
              </a:rPr>
              <a:t>December 2018</a:t>
            </a:r>
            <a:endParaRPr lang="en-US" altLang="en-US" sz="1800" b="1" dirty="0">
              <a:latin typeface="Rockwell" pitchFamily="18"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Rectangle 1"/>
          <p:cNvSpPr/>
          <p:nvPr/>
        </p:nvSpPr>
        <p:spPr>
          <a:xfrm>
            <a:off x="4038600" y="1981200"/>
            <a:ext cx="4572000" cy="3046988"/>
          </a:xfrm>
          <a:prstGeom prst="rect">
            <a:avLst/>
          </a:prstGeom>
        </p:spPr>
        <p:txBody>
          <a:bodyPr>
            <a:spAutoFit/>
          </a:bodyPr>
          <a:lstStyle/>
          <a:p>
            <a:pPr eaLnBrk="1" hangingPunct="1"/>
            <a:r>
              <a:rPr lang="en-US" altLang="en-US" sz="2400" b="1" dirty="0">
                <a:latin typeface="Book Antiqua" panose="02040602050305030304" pitchFamily="18" charset="0"/>
              </a:rPr>
              <a:t>“The overall number for unemployment are lower and there are jobs … but people are making choices around paying for utilities, rent and others costs. Food is a basic need where maybe they are going without or cutting back.”</a:t>
            </a:r>
            <a:endParaRPr lang="en-US" altLang="en-US" sz="2400" dirty="0">
              <a:latin typeface="Book Antiqua" panose="02040602050305030304" pitchFamily="18" charset="0"/>
            </a:endParaRPr>
          </a:p>
        </p:txBody>
      </p:sp>
      <p:pic>
        <p:nvPicPr>
          <p:cNvPr id="3074" name="Picture 2" descr="Image result for erin mcdonald, feeding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3048000" cy="228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206402"/>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4" descr="http://bloximages.chicago2.vip.townnews.com/capjournal.com/content/tncms/assets/v3/editorial/4/33/43339fe6-6b5e-11e2-bc81-0019bb2963f4/5109f25ae8493.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469313"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1987" name="Picture 2" descr="http://www.pressherald.com/wp-content/uploads/2013/04/portland-press-herald_374865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09600"/>
            <a:ext cx="762000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individuals receiving food stamps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066800"/>
            <a:ext cx="7286625" cy="47358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Image result for agriculture and nutrition act of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1000"/>
            <a:ext cx="8077200" cy="61329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28574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35176" name="Picture 8" descr="Image result for college food pantr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76400"/>
            <a:ext cx="6005243" cy="3377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08226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6083" name="AutoShape 5" descr="Image result for hunger and college students"/>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Rockwell" pitchFamily="18" charset="0"/>
            </a:endParaRPr>
          </a:p>
        </p:txBody>
      </p:sp>
      <p:pic>
        <p:nvPicPr>
          <p:cNvPr id="4608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696" y="533400"/>
            <a:ext cx="4664075"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7" descr="college-students-battle-hunger-140411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5508" y="3962400"/>
            <a:ext cx="1822450"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832576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48131" name="AutoShape 5" descr="Image result for hunger and college students"/>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sz="1800">
              <a:latin typeface="Rockwell" pitchFamily="18" charset="0"/>
            </a:endParaRPr>
          </a:p>
        </p:txBody>
      </p:sp>
      <p:sp>
        <p:nvSpPr>
          <p:cNvPr id="48132" name="TextBox 1"/>
          <p:cNvSpPr txBox="1">
            <a:spLocks noChangeArrowheads="1"/>
          </p:cNvSpPr>
          <p:nvPr/>
        </p:nvSpPr>
        <p:spPr bwMode="auto">
          <a:xfrm>
            <a:off x="609600" y="1720850"/>
            <a:ext cx="4572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400" b="1">
                <a:latin typeface="Rockwell" pitchFamily="18" charset="0"/>
              </a:rPr>
              <a:t>“The numbers are striking. Feeding America … estimates that nearly half (49.3 percent) of its clients in college must choose between educational expenses (i.e., tuition, books and supplies, rent) and food annually, and that 21 percent did so for a full 12 months.”</a:t>
            </a:r>
          </a:p>
        </p:txBody>
      </p:sp>
      <p:pic>
        <p:nvPicPr>
          <p:cNvPr id="4813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2286000"/>
            <a:ext cx="1905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descr="Image result for poverty in amer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475" y="1219200"/>
            <a:ext cx="8614037" cy="48453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o Poor Fig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838200"/>
            <a:ext cx="7315200" cy="5114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977006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result for homeless families with childr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6696075" cy="4464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03366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222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66775"/>
            <a:ext cx="7686675" cy="512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148" name="Picture 4" descr="Image result for u.s. poverty rate by state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914400"/>
            <a:ext cx="4952999" cy="4953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196" name="Picture 4" descr="Image result for u.s. poverty rates by race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447800"/>
            <a:ext cx="5287006" cy="3962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AutoShape 3" descr="9k="/>
          <p:cNvSpPr>
            <a:spLocks noChangeAspect="1" noChangeArrowheads="1"/>
          </p:cNvSpPr>
          <p:nvPr/>
        </p:nvSpPr>
        <p:spPr bwMode="auto">
          <a:xfrm>
            <a:off x="3276600" y="25908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2" name="TextBox 1"/>
          <p:cNvSpPr txBox="1"/>
          <p:nvPr/>
        </p:nvSpPr>
        <p:spPr>
          <a:xfrm>
            <a:off x="2209800" y="1600200"/>
            <a:ext cx="5320687" cy="3693319"/>
          </a:xfrm>
          <a:prstGeom prst="rect">
            <a:avLst/>
          </a:prstGeom>
          <a:noFill/>
        </p:spPr>
        <p:txBody>
          <a:bodyPr wrap="none" rtlCol="0">
            <a:spAutoFit/>
          </a:bodyPr>
          <a:lstStyle/>
          <a:p>
            <a:r>
              <a:rPr lang="en-US" b="1" dirty="0" smtClean="0"/>
              <a:t>Adults not working			31%</a:t>
            </a:r>
          </a:p>
          <a:p>
            <a:r>
              <a:rPr lang="en-US" b="1" dirty="0" smtClean="0"/>
              <a:t>Single moms				26%</a:t>
            </a:r>
          </a:p>
          <a:p>
            <a:r>
              <a:rPr lang="en-US" b="1" dirty="0" smtClean="0"/>
              <a:t>Adults with a disability			25%</a:t>
            </a:r>
          </a:p>
          <a:p>
            <a:r>
              <a:rPr lang="en-US" b="1" dirty="0" smtClean="0"/>
              <a:t>Adults without a high school diploma		25%</a:t>
            </a:r>
          </a:p>
          <a:p>
            <a:r>
              <a:rPr lang="en-US" b="1" dirty="0" smtClean="0"/>
              <a:t>Black Americans				21%</a:t>
            </a:r>
          </a:p>
          <a:p>
            <a:r>
              <a:rPr lang="en-US" b="1" dirty="0" smtClean="0"/>
              <a:t>Foreign born non-citizens			19%</a:t>
            </a:r>
          </a:p>
          <a:p>
            <a:r>
              <a:rPr lang="en-US" b="1" dirty="0" smtClean="0"/>
              <a:t>Hispanic Americans			18%</a:t>
            </a:r>
          </a:p>
          <a:p>
            <a:r>
              <a:rPr lang="en-US" b="1" dirty="0" smtClean="0"/>
              <a:t>All children				18%</a:t>
            </a:r>
          </a:p>
          <a:p>
            <a:r>
              <a:rPr lang="en-US" b="1" dirty="0" smtClean="0"/>
              <a:t>Single dads				12%</a:t>
            </a:r>
          </a:p>
          <a:p>
            <a:r>
              <a:rPr lang="en-US" b="1" dirty="0" smtClean="0"/>
              <a:t>Seniors				  	  9%</a:t>
            </a:r>
          </a:p>
          <a:p>
            <a:r>
              <a:rPr lang="en-US" b="1" dirty="0" smtClean="0"/>
              <a:t>Married Couples				  5%</a:t>
            </a:r>
          </a:p>
          <a:p>
            <a:r>
              <a:rPr lang="en-US" b="1" dirty="0" smtClean="0"/>
              <a:t>Adults with college degree or higher	  	  5%</a:t>
            </a:r>
          </a:p>
          <a:p>
            <a:r>
              <a:rPr lang="en-US" b="1" dirty="0" smtClean="0"/>
              <a:t>Full time working adults		  	  2%</a:t>
            </a:r>
            <a:endParaRPr lang="en-US" b="1" dirty="0"/>
          </a:p>
        </p:txBody>
      </p:sp>
    </p:spTree>
    <p:extLst>
      <p:ext uri="{BB962C8B-B14F-4D97-AF65-F5344CB8AC3E}">
        <p14:creationId xmlns:p14="http://schemas.microsoft.com/office/powerpoint/2010/main" val="3801658439"/>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8" name="Picture 4" descr="Lakota Nation in Pine Ridge reservation Redu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890587"/>
            <a:ext cx="7620000" cy="5076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8649973"/>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52" name="Picture 4"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143000"/>
            <a:ext cx="6338887" cy="4754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2826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098" name="Picture 2" descr="Image result for senior olymp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838200"/>
            <a:ext cx="8458198"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49221" y="5181600"/>
            <a:ext cx="4845557" cy="523220"/>
          </a:xfrm>
          <a:prstGeom prst="rect">
            <a:avLst/>
          </a:prstGeom>
          <a:noFill/>
        </p:spPr>
        <p:txBody>
          <a:bodyPr wrap="none" rtlCol="0">
            <a:spAutoFit/>
          </a:bodyPr>
          <a:lstStyle/>
          <a:p>
            <a:r>
              <a:rPr lang="en-US" sz="2800" b="1" dirty="0" smtClean="0">
                <a:solidFill>
                  <a:schemeClr val="bg1"/>
                </a:solidFill>
              </a:rPr>
              <a:t>The State of Senior Americans</a:t>
            </a:r>
            <a:endParaRPr lang="en-US" sz="2800" b="1" dirty="0">
              <a:solidFill>
                <a:schemeClr val="bg1"/>
              </a:solidFill>
            </a:endParaRPr>
          </a:p>
        </p:txBody>
      </p:sp>
    </p:spTree>
    <p:extLst>
      <p:ext uri="{BB962C8B-B14F-4D97-AF65-F5344CB8AC3E}">
        <p14:creationId xmlns:p14="http://schemas.microsoft.com/office/powerpoint/2010/main" val="293064908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3074" name="Picture 2" descr="Image result for unemployment rate among adults 65 and older 2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762000"/>
            <a:ext cx="6770982" cy="4941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5125652"/>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2" name="Picture 2" descr="https://assets.bwbx.io/images/users/iqjWHBFdfxIU/ik7GeEOGrthc/v0/1200x-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219200"/>
            <a:ext cx="7304765" cy="4267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4098" name="Picture 2" descr="Image result for race-ethnic profiles by age group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38212"/>
            <a:ext cx="6573624" cy="4981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 result for coalition for the homeless of new york c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524000"/>
            <a:ext cx="7455966"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209033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6" name="Picture 2" descr="Image result for median real household incomes by age bracket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762000"/>
            <a:ext cx="7077075" cy="5140601"/>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1524000" y="4324421"/>
            <a:ext cx="199285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1800" dirty="0">
                <a:latin typeface="Rockwell" pitchFamily="18" charset="0"/>
              </a:rPr>
              <a:t>- </a:t>
            </a:r>
            <a:r>
              <a:rPr lang="en-US" altLang="en-US" sz="1800" b="1" dirty="0">
                <a:latin typeface="Rockwell" pitchFamily="18" charset="0"/>
              </a:rPr>
              <a:t>Age 65 and older</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861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471613"/>
            <a:ext cx="6048375" cy="391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980537"/>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AutoShape 3"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7172" name="Picture 4" descr="Wallet Hacks contribu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7262" y="1447800"/>
            <a:ext cx="776898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953748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7065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04775"/>
            <a:ext cx="4760913" cy="296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7650" y="3051175"/>
            <a:ext cx="236696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00038" y="3040063"/>
            <a:ext cx="3594100"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83013" y="3048000"/>
            <a:ext cx="289877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783013" y="5011738"/>
            <a:ext cx="2898775"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7338" y="104775"/>
            <a:ext cx="4349750" cy="294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2050" name="Picture 2" descr="Image result for number of households owning property debt f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066800"/>
            <a:ext cx="50292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55719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8194" name="Picture 2" descr="Image result for reverse mortgage for senio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7010400" cy="4673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869147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9220" name="Picture 4" descr="Image result for seniors in poverty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803920"/>
            <a:ext cx="3082172" cy="376887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Image result for home ownership rate by 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5664" y="1803920"/>
            <a:ext cx="5083112" cy="36824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5122" name="Picture 2" descr="Image result for the state of the nation's housing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525" y="983023"/>
            <a:ext cx="3790950" cy="4891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0466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78851" name="TextBox 1"/>
          <p:cNvSpPr txBox="1">
            <a:spLocks noChangeArrowheads="1"/>
          </p:cNvSpPr>
          <p:nvPr/>
        </p:nvSpPr>
        <p:spPr bwMode="auto">
          <a:xfrm>
            <a:off x="1371600" y="1536174"/>
            <a:ext cx="431743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None/>
            </a:pPr>
            <a:r>
              <a:rPr lang="en-US" altLang="en-US" sz="2000" b="1" dirty="0" smtClean="0">
                <a:latin typeface="Book Antiqua" panose="02040602050305030304" pitchFamily="18" charset="0"/>
              </a:rPr>
              <a:t>“</a:t>
            </a:r>
            <a:r>
              <a:rPr lang="en-US" sz="2000" b="1" dirty="0" smtClean="0">
                <a:latin typeface="Book Antiqua" panose="02040602050305030304" pitchFamily="18" charset="0"/>
              </a:rPr>
              <a:t>… income growth among older households has been on a steady upward trend. Between 2006 and 2016, the median income for 65-74 year-old households rose 22 percent while that for the 75-and-over age group climbed 15 percent. Indeed, the real incomes of households in these two older age groups were 38 percent and 32 percent higher than those for same-age households in 1988.”</a:t>
            </a:r>
            <a:endParaRPr lang="en-US" altLang="en-US" sz="2000" b="1" dirty="0">
              <a:latin typeface="Book Antiqua" panose="02040602050305030304" pitchFamily="18" charset="0"/>
            </a:endParaRPr>
          </a:p>
        </p:txBody>
      </p:sp>
      <p:pic>
        <p:nvPicPr>
          <p:cNvPr id="6" name="Picture 2" descr="Image result for the state of the nation's housing 2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133600"/>
            <a:ext cx="1960396" cy="25297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6" name="Picture 2" descr="Image result for the state of the nation's housing 20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143000"/>
            <a:ext cx="3484396" cy="4496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4479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Image result for homelessness and heart disea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7287" y="457200"/>
            <a:ext cx="6905625" cy="3597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3682" y="4054550"/>
            <a:ext cx="3509230" cy="234178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homelessness and heart disea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8172" y="4054550"/>
            <a:ext cx="3480028" cy="2341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2062776"/>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sp>
        <p:nvSpPr>
          <p:cNvPr id="80899" name="TextBox 1"/>
          <p:cNvSpPr txBox="1">
            <a:spLocks noChangeArrowheads="1"/>
          </p:cNvSpPr>
          <p:nvPr/>
        </p:nvSpPr>
        <p:spPr bwMode="auto">
          <a:xfrm>
            <a:off x="1447800" y="1228397"/>
            <a:ext cx="41910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en-US" sz="2000" b="1" dirty="0" smtClean="0">
                <a:latin typeface="Book Antiqua" panose="02040602050305030304" pitchFamily="18" charset="0"/>
              </a:rPr>
              <a:t>“[T]he median wealth of households age 65 and older was $239,100 in 2016, fully 51 percent above the level in 1995. This increase has occurred despite a 19 percentage-point jump in the share of older owners carrying mortgage debt over this period, to 41 percent. In addition, the median amount of mortgage debt among these older owners was $72,000, more than double the inflation-adjusted average of $28,200 in 1995.”</a:t>
            </a:r>
            <a:endParaRPr lang="en-US" sz="2000" b="1" dirty="0">
              <a:latin typeface="Book Antiqua" panose="02040602050305030304" pitchFamily="18" charset="0"/>
            </a:endParaRPr>
          </a:p>
        </p:txBody>
      </p:sp>
      <p:pic>
        <p:nvPicPr>
          <p:cNvPr id="6" name="Picture 2" descr="Image result for the state of the nation's housing 201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1905000"/>
            <a:ext cx="1960396" cy="25297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AutoShape 2" descr="9k="/>
          <p:cNvSpPr>
            <a:spLocks noChangeAspect="1" noChangeArrowheads="1"/>
          </p:cNvSpPr>
          <p:nvPr/>
        </p:nvSpPr>
        <p:spPr bwMode="auto">
          <a:xfrm>
            <a:off x="3324225" y="2514600"/>
            <a:ext cx="24955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sz="1800"/>
          </a:p>
        </p:txBody>
      </p:sp>
      <p:pic>
        <p:nvPicPr>
          <p:cNvPr id="10242" name="Picture 2" descr="Image result for property ownership in the u.s.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685800"/>
            <a:ext cx="8471635" cy="5562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1"/>
          <p:cNvSpPr txBox="1">
            <a:spLocks noChangeArrowheads="1"/>
          </p:cNvSpPr>
          <p:nvPr/>
        </p:nvSpPr>
        <p:spPr bwMode="auto">
          <a:xfrm>
            <a:off x="3124200" y="5638800"/>
            <a:ext cx="313419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4000" b="1" dirty="0">
                <a:latin typeface="Rockwell" pitchFamily="18" charset="0"/>
              </a:rPr>
              <a:t>End of Part 4</a:t>
            </a:r>
          </a:p>
        </p:txBody>
      </p:sp>
      <p:pic>
        <p:nvPicPr>
          <p:cNvPr id="4" name="Picture 4"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4572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990600"/>
            <a:ext cx="422116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91100" y="990600"/>
            <a:ext cx="311785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43200" y="3886200"/>
            <a:ext cx="3621088"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7"/>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2000" y="3886200"/>
            <a:ext cx="239871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5"/>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13425" y="3913188"/>
            <a:ext cx="2343150" cy="233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4"/>
          <p:cNvSpPr txBox="1">
            <a:spLocks noChangeArrowheads="1"/>
          </p:cNvSpPr>
          <p:nvPr/>
        </p:nvSpPr>
        <p:spPr bwMode="auto">
          <a:xfrm>
            <a:off x="2286000" y="5867400"/>
            <a:ext cx="433644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US" altLang="en-US" sz="2800" b="1" dirty="0" smtClean="0">
                <a:latin typeface="Rockwell" pitchFamily="18" charset="0"/>
              </a:rPr>
              <a:t>Affordable Rental Housing</a:t>
            </a:r>
            <a:endParaRPr lang="en-US" altLang="en-US" sz="2800" b="1" dirty="0">
              <a:latin typeface="Rockwell" pitchFamily="18" charset="0"/>
            </a:endParaRPr>
          </a:p>
        </p:txBody>
      </p:sp>
      <p:pic>
        <p:nvPicPr>
          <p:cNvPr id="4" name="Picture 4" descr="Image result for state of the econ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685800"/>
            <a:ext cx="7391400" cy="4930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305486"/>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oll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57200"/>
            <a:ext cx="8077200"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8324188"/>
      </p:ext>
    </p:extLst>
  </p:cSld>
  <p:clrMapOvr>
    <a:masterClrMapping/>
  </p:clrMapOvr>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7222</TotalTime>
  <Words>3892</Words>
  <Application>Microsoft Office PowerPoint</Application>
  <PresentationFormat>On-screen Show (4:3)</PresentationFormat>
  <Paragraphs>150</Paragraphs>
  <Slides>62</Slides>
  <Notes>62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Arial</vt:lpstr>
      <vt:lpstr>Book Antiqua</vt:lpstr>
      <vt:lpstr>Rockwell</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 Dodson</dc:creator>
  <cp:lastModifiedBy>Owner</cp:lastModifiedBy>
  <cp:revision>309</cp:revision>
  <dcterms:created xsi:type="dcterms:W3CDTF">2010-08-28T01:18:10Z</dcterms:created>
  <dcterms:modified xsi:type="dcterms:W3CDTF">2019-02-18T00:18:05Z</dcterms:modified>
</cp:coreProperties>
</file>