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42"/>
  </p:notesMasterIdLst>
  <p:handoutMasterIdLst>
    <p:handoutMasterId r:id="rId43"/>
  </p:handoutMasterIdLst>
  <p:sldIdLst>
    <p:sldId id="417" r:id="rId2"/>
    <p:sldId id="256" r:id="rId3"/>
    <p:sldId id="418" r:id="rId4"/>
    <p:sldId id="383" r:id="rId5"/>
    <p:sldId id="385" r:id="rId6"/>
    <p:sldId id="386" r:id="rId7"/>
    <p:sldId id="411" r:id="rId8"/>
    <p:sldId id="387" r:id="rId9"/>
    <p:sldId id="388" r:id="rId10"/>
    <p:sldId id="367" r:id="rId11"/>
    <p:sldId id="412" r:id="rId12"/>
    <p:sldId id="389" r:id="rId13"/>
    <p:sldId id="390" r:id="rId14"/>
    <p:sldId id="324" r:id="rId15"/>
    <p:sldId id="391" r:id="rId16"/>
    <p:sldId id="413" r:id="rId17"/>
    <p:sldId id="414" r:id="rId18"/>
    <p:sldId id="392" r:id="rId19"/>
    <p:sldId id="381" r:id="rId20"/>
    <p:sldId id="393" r:id="rId21"/>
    <p:sldId id="394" r:id="rId22"/>
    <p:sldId id="395" r:id="rId23"/>
    <p:sldId id="396" r:id="rId24"/>
    <p:sldId id="397" r:id="rId25"/>
    <p:sldId id="398" r:id="rId26"/>
    <p:sldId id="379" r:id="rId27"/>
    <p:sldId id="415" r:id="rId28"/>
    <p:sldId id="399" r:id="rId29"/>
    <p:sldId id="400" r:id="rId30"/>
    <p:sldId id="331" r:id="rId31"/>
    <p:sldId id="401" r:id="rId32"/>
    <p:sldId id="416" r:id="rId33"/>
    <p:sldId id="402" r:id="rId34"/>
    <p:sldId id="403" r:id="rId35"/>
    <p:sldId id="404" r:id="rId36"/>
    <p:sldId id="405" r:id="rId37"/>
    <p:sldId id="406" r:id="rId38"/>
    <p:sldId id="407" r:id="rId39"/>
    <p:sldId id="264" r:id="rId40"/>
    <p:sldId id="419"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00"/>
    <a:srgbClr val="FFFFCC"/>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736" autoAdjust="0"/>
  </p:normalViewPr>
  <p:slideViewPr>
    <p:cSldViewPr snapToGrid="0">
      <p:cViewPr varScale="1">
        <p:scale>
          <a:sx n="87" d="100"/>
          <a:sy n="87" d="100"/>
        </p:scale>
        <p:origin x="158" y="41"/>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p:scale>
          <a:sx n="75" d="100"/>
          <a:sy n="75" d="100"/>
        </p:scale>
        <p:origin x="1553" y="68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28057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28058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28058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2956705-0070-4E47-9D74-A022B5C0067A}" type="slidenum">
              <a:rPr lang="en-US" altLang="en-US"/>
              <a:pPr/>
              <a:t>‹#›</a:t>
            </a:fld>
            <a:endParaRPr lang="en-US" altLang="en-US"/>
          </a:p>
        </p:txBody>
      </p:sp>
    </p:spTree>
    <p:extLst>
      <p:ext uri="{BB962C8B-B14F-4D97-AF65-F5344CB8AC3E}">
        <p14:creationId xmlns:p14="http://schemas.microsoft.com/office/powerpoint/2010/main" val="3916776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33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E84A249-3461-4C5F-B7AE-899CA842D58D}" type="slidenum">
              <a:rPr lang="en-US" altLang="en-US"/>
              <a:pPr/>
              <a:t>‹#›</a:t>
            </a:fld>
            <a:endParaRPr lang="en-US" altLang="en-US"/>
          </a:p>
        </p:txBody>
      </p:sp>
    </p:spTree>
    <p:extLst>
      <p:ext uri="{BB962C8B-B14F-4D97-AF65-F5344CB8AC3E}">
        <p14:creationId xmlns:p14="http://schemas.microsoft.com/office/powerpoint/2010/main" val="16671122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C7F2948-96E5-48AE-9F9B-C1F18CAAEE3C}" type="slidenum">
              <a:rPr lang="en-US" altLang="en-US"/>
              <a:pPr/>
              <a:t>1</a:t>
            </a:fld>
            <a:endParaRPr lang="en-US" alt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GB" altLang="en-US" b="1"/>
              <a:t> </a:t>
            </a:r>
            <a:endParaRPr lang="en-US" altLang="en-US" b="1"/>
          </a:p>
        </p:txBody>
      </p:sp>
    </p:spTree>
    <p:extLst>
      <p:ext uri="{BB962C8B-B14F-4D97-AF65-F5344CB8AC3E}">
        <p14:creationId xmlns:p14="http://schemas.microsoft.com/office/powerpoint/2010/main" val="1501294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C07F38A-3FFA-4BAD-92C8-94C27AD6F340}" type="slidenum">
              <a:rPr lang="en-US" altLang="en-US"/>
              <a:pPr/>
              <a:t>10</a:t>
            </a:fld>
            <a:endParaRPr lang="en-US" altLang="en-US"/>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r>
              <a:rPr lang="en-US" altLang="en-US" b="1"/>
              <a:t>As inflation eroded the purchasing power of the U.S. Dollar, those who had savings to invest sought to protect themselves from the effects of inflation. The financial markets responded with the creation of money market funds.</a:t>
            </a:r>
          </a:p>
          <a:p>
            <a:endParaRPr lang="en-US" altLang="en-US" b="1"/>
          </a:p>
        </p:txBody>
      </p:sp>
    </p:spTree>
    <p:extLst>
      <p:ext uri="{BB962C8B-B14F-4D97-AF65-F5344CB8AC3E}">
        <p14:creationId xmlns:p14="http://schemas.microsoft.com/office/powerpoint/2010/main" val="2597412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4427064-CFBF-4FF9-873B-E8D815D5F82B}" type="slidenum">
              <a:rPr lang="en-US" altLang="en-US"/>
              <a:pPr/>
              <a:t>11</a:t>
            </a:fld>
            <a:endParaRPr lang="en-US" altLang="en-US"/>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p:txBody>
          <a:bodyPr/>
          <a:lstStyle/>
          <a:p>
            <a:r>
              <a:rPr lang="en-US" altLang="en-US" b="1"/>
              <a:t>From assets of $300,000 in 1972 these funds grew to $390 million in just three years. By 1981 the assets of all money market mutual funds had grown to approximately $80 billion</a:t>
            </a:r>
            <a:r>
              <a:rPr lang="en-US" altLang="en-US" sz="700" b="1"/>
              <a:t>. At the peak of the cycle just ended, the funds controlled over $2.2 trillion.</a:t>
            </a:r>
          </a:p>
          <a:p>
            <a:endParaRPr lang="en-US" altLang="en-US" sz="700" b="1"/>
          </a:p>
        </p:txBody>
      </p:sp>
    </p:spTree>
    <p:extLst>
      <p:ext uri="{BB962C8B-B14F-4D97-AF65-F5344CB8AC3E}">
        <p14:creationId xmlns:p14="http://schemas.microsoft.com/office/powerpoint/2010/main" val="1557097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D400EBE9-48D3-445E-ABA9-20C531A30898}" type="slidenum">
              <a:rPr lang="en-US" altLang="en-US"/>
              <a:pPr/>
              <a:t>12</a:t>
            </a:fld>
            <a:endParaRPr lang="en-US" altLang="en-US"/>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r>
              <a:rPr lang="en-US" altLang="en-US" b="1"/>
              <a:t>Unfortunately for one major part of the financial sector – the nation’s savings institutions  – the regulatory environment did not establish a level playing field. Interest rate ceilings on their lending prevented them from paying competitive interest rates on deposits. Every time market interest rates increased, more and more deposits were withdrawn by consumers and put into the new funds.</a:t>
            </a:r>
          </a:p>
          <a:p>
            <a:endParaRPr lang="en-US" altLang="en-US" b="1"/>
          </a:p>
          <a:p>
            <a:endParaRPr lang="en-GB" altLang="en-US" b="1"/>
          </a:p>
          <a:p>
            <a:endParaRPr lang="en-GB" altLang="en-US"/>
          </a:p>
          <a:p>
            <a:endParaRPr lang="en-US" altLang="en-US" sz="600"/>
          </a:p>
          <a:p>
            <a:endParaRPr lang="en-US" altLang="en-US"/>
          </a:p>
        </p:txBody>
      </p:sp>
    </p:spTree>
    <p:extLst>
      <p:ext uri="{BB962C8B-B14F-4D97-AF65-F5344CB8AC3E}">
        <p14:creationId xmlns:p14="http://schemas.microsoft.com/office/powerpoint/2010/main" val="3042666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92254810-6821-4E78-9BD5-8C8E0D8DE47B}" type="slidenum">
              <a:rPr lang="en-US" altLang="en-US"/>
              <a:pPr/>
              <a:t>13</a:t>
            </a:fld>
            <a:endParaRPr lang="en-US" altLang="en-US"/>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p:txBody>
          <a:bodyPr/>
          <a:lstStyle/>
          <a:p>
            <a:r>
              <a:rPr lang="en-US" altLang="en-US" b="1"/>
              <a:t>Trapped by restrictions on the type of loans they could make, within a few short years many of the nation’s Thrifts faced insolvency. Only in 1980, with passage of the Depository Institutions Deregulation and Monetary Control Act  were the Thrifts able to compete with commercial banks and the money market funds.  Despite a more level playing field, by 2008, the total amount invested in money market funds reached $1 trillion.</a:t>
            </a:r>
          </a:p>
          <a:p>
            <a:endParaRPr lang="en-GB" altLang="en-US" b="1"/>
          </a:p>
          <a:p>
            <a:endParaRPr lang="en-GB" altLang="en-US" b="1"/>
          </a:p>
          <a:p>
            <a:endParaRPr lang="en-GB" altLang="en-US"/>
          </a:p>
          <a:p>
            <a:endParaRPr lang="en-US" altLang="en-US" sz="600"/>
          </a:p>
          <a:p>
            <a:endParaRPr lang="en-US" altLang="en-US"/>
          </a:p>
        </p:txBody>
      </p:sp>
    </p:spTree>
    <p:extLst>
      <p:ext uri="{BB962C8B-B14F-4D97-AF65-F5344CB8AC3E}">
        <p14:creationId xmlns:p14="http://schemas.microsoft.com/office/powerpoint/2010/main" val="3160160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4C02C569-E85C-4BD3-9558-8C1E72C9ECB6}" type="slidenum">
              <a:rPr lang="en-US" altLang="en-US"/>
              <a:pPr/>
              <a:t>14</a:t>
            </a:fld>
            <a:endParaRPr lang="en-US" altLang="en-US"/>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r>
              <a:rPr lang="en-US" altLang="en-US" b="1"/>
              <a:t>Even with deregulation, the Thrifts and all lending institutions faced the problem of losses incurred because of negative spreads between their cost of funds and the yields they experienced on portfolios of fixed rate mortgage loans .</a:t>
            </a:r>
          </a:p>
          <a:p>
            <a:endParaRPr lang="en-US" altLang="en-US" b="1"/>
          </a:p>
          <a:p>
            <a:r>
              <a:rPr lang="en-US" altLang="en-US" b="1"/>
              <a:t> </a:t>
            </a:r>
          </a:p>
        </p:txBody>
      </p:sp>
    </p:spTree>
    <p:extLst>
      <p:ext uri="{BB962C8B-B14F-4D97-AF65-F5344CB8AC3E}">
        <p14:creationId xmlns:p14="http://schemas.microsoft.com/office/powerpoint/2010/main" val="2685580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E42B0E0-D6F4-4A4E-8BF8-1AFCE0AB9539}" type="slidenum">
              <a:rPr lang="en-US" altLang="en-US"/>
              <a:pPr/>
              <a:t>15</a:t>
            </a:fld>
            <a:endParaRPr lang="en-US" altLang="en-US"/>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p:txBody>
          <a:bodyPr/>
          <a:lstStyle/>
          <a:p>
            <a:r>
              <a:rPr lang="en-US" altLang="en-US" b="1"/>
              <a:t>Survival depended on their ability to sell their low-yielding mortgage portfolios in the secondary market. Although low rates of interest meant the portfolios would be priced below par value, accounting rules allowed those losses to be amortized over the remaining life of those loans.</a:t>
            </a:r>
          </a:p>
          <a:p>
            <a:endParaRPr lang="en-US" altLang="en-US" b="1"/>
          </a:p>
          <a:p>
            <a:endParaRPr lang="en-US" altLang="en-US" b="1"/>
          </a:p>
          <a:p>
            <a:endParaRPr lang="en-US" altLang="en-US" b="1"/>
          </a:p>
          <a:p>
            <a:r>
              <a:rPr lang="en-US" altLang="en-US" b="1"/>
              <a:t> </a:t>
            </a:r>
          </a:p>
        </p:txBody>
      </p:sp>
    </p:spTree>
    <p:extLst>
      <p:ext uri="{BB962C8B-B14F-4D97-AF65-F5344CB8AC3E}">
        <p14:creationId xmlns:p14="http://schemas.microsoft.com/office/powerpoint/2010/main" val="339343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B9EE6A5-264C-473A-BB7C-7F7A0E593F9A}" type="slidenum">
              <a:rPr lang="en-US" altLang="en-US"/>
              <a:pPr/>
              <a:t>16</a:t>
            </a:fld>
            <a:endParaRPr lang="en-US" altLang="en-US"/>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p:txBody>
          <a:bodyPr/>
          <a:lstStyle/>
          <a:p>
            <a:r>
              <a:rPr lang="en-US" altLang="en-US" b="1"/>
              <a:t>Another innovation was the creation of mortgage loans with interest rates that could rise or fall based on an, such as one, three or five-year U.S. Treasury notes. </a:t>
            </a:r>
          </a:p>
          <a:p>
            <a:endParaRPr lang="en-US" altLang="en-US" b="1"/>
          </a:p>
          <a:p>
            <a:endParaRPr lang="en-US" altLang="en-US" b="1"/>
          </a:p>
          <a:p>
            <a:endParaRPr lang="en-US" altLang="en-US" b="1"/>
          </a:p>
          <a:p>
            <a:r>
              <a:rPr lang="en-US" altLang="en-US" b="1"/>
              <a:t> </a:t>
            </a:r>
          </a:p>
        </p:txBody>
      </p:sp>
    </p:spTree>
    <p:extLst>
      <p:ext uri="{BB962C8B-B14F-4D97-AF65-F5344CB8AC3E}">
        <p14:creationId xmlns:p14="http://schemas.microsoft.com/office/powerpoint/2010/main" val="3835681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D4F3C616-A21C-4540-9C00-CF60D10D1871}" type="slidenum">
              <a:rPr lang="en-US" altLang="en-US"/>
              <a:pPr/>
              <a:t>17</a:t>
            </a:fld>
            <a:endParaRPr lang="en-US" alt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r>
              <a:rPr lang="en-US" altLang="en-US" b="1"/>
              <a:t>Some Thrifts moved recklessly into other areas of lending where they had no expertise, such as making loans to small businesses or investing in syndications financing infrastructure development in countries like Mexico, Chile or Poland. The yields were high, but so was the risk of default, as events would prove.</a:t>
            </a:r>
          </a:p>
          <a:p>
            <a:r>
              <a:rPr lang="en-US" altLang="en-US" b="1"/>
              <a:t> </a:t>
            </a:r>
          </a:p>
        </p:txBody>
      </p:sp>
    </p:spTree>
    <p:extLst>
      <p:ext uri="{BB962C8B-B14F-4D97-AF65-F5344CB8AC3E}">
        <p14:creationId xmlns:p14="http://schemas.microsoft.com/office/powerpoint/2010/main" val="1465091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F4307A7-DE9F-44B0-8772-742F9933BB66}" type="slidenum">
              <a:rPr lang="en-US" altLang="en-US"/>
              <a:pPr/>
              <a:t>18</a:t>
            </a:fld>
            <a:endParaRPr lang="en-US" altLang="en-US"/>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p:txBody>
          <a:bodyPr/>
          <a:lstStyle/>
          <a:p>
            <a:r>
              <a:rPr lang="en-US" altLang="en-US" b="1"/>
              <a:t>And, quite frankly, some of the senior executives of these institutions – Charles Keating becoming one of the most notorious -- milked them for their own benefit until they collapsed. </a:t>
            </a:r>
          </a:p>
          <a:p>
            <a:endParaRPr lang="en-US" altLang="en-US" b="1"/>
          </a:p>
          <a:p>
            <a:r>
              <a:rPr lang="en-US" altLang="en-US" b="1"/>
              <a:t> </a:t>
            </a:r>
          </a:p>
        </p:txBody>
      </p:sp>
    </p:spTree>
    <p:extLst>
      <p:ext uri="{BB962C8B-B14F-4D97-AF65-F5344CB8AC3E}">
        <p14:creationId xmlns:p14="http://schemas.microsoft.com/office/powerpoint/2010/main" val="998117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4FAA4F8E-54BF-4BFD-8D71-919F3CFCEF54}" type="slidenum">
              <a:rPr lang="en-US" altLang="en-US"/>
              <a:pPr/>
              <a:t>19</a:t>
            </a:fld>
            <a:endParaRPr lang="en-US" altLang="en-US"/>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r>
              <a:rPr lang="en-GB" altLang="en-US" b="1"/>
              <a:t>With his Presidency plagued by stagflation – that is, by recession, increasing unemployment and inflation together -- Jimmy Carter – </a:t>
            </a:r>
            <a:r>
              <a:rPr lang="en-US" altLang="en-US" b="1"/>
              <a:t>reluctantly -- appointed Paul Volcker chairman of the Federal Reserve Board in 1979. Volcker was committed to using the Fed’s powers to bring down inflation, even as unemployment continued to rise.</a:t>
            </a:r>
          </a:p>
          <a:p>
            <a:endParaRPr lang="en-US" altLang="en-US" b="1"/>
          </a:p>
          <a:p>
            <a:r>
              <a:rPr lang="en-US" altLang="en-US" b="1"/>
              <a:t> </a:t>
            </a:r>
          </a:p>
          <a:p>
            <a:endParaRPr lang="en-GB" altLang="en-US"/>
          </a:p>
          <a:p>
            <a:endParaRPr lang="en-GB" altLang="en-US"/>
          </a:p>
          <a:p>
            <a:endParaRPr lang="en-US" altLang="en-US"/>
          </a:p>
        </p:txBody>
      </p:sp>
    </p:spTree>
    <p:extLst>
      <p:ext uri="{BB962C8B-B14F-4D97-AF65-F5344CB8AC3E}">
        <p14:creationId xmlns:p14="http://schemas.microsoft.com/office/powerpoint/2010/main" val="529970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C7F2948-96E5-48AE-9F9B-C1F18CAAEE3C}" type="slidenum">
              <a:rPr lang="en-US" altLang="en-US"/>
              <a:pPr/>
              <a:t>2</a:t>
            </a:fld>
            <a:endParaRPr lang="en-US" alt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GB" altLang="en-US" b="1"/>
              <a:t> </a:t>
            </a:r>
            <a:endParaRPr lang="en-US" altLang="en-US" b="1"/>
          </a:p>
        </p:txBody>
      </p:sp>
    </p:spTree>
    <p:extLst>
      <p:ext uri="{BB962C8B-B14F-4D97-AF65-F5344CB8AC3E}">
        <p14:creationId xmlns:p14="http://schemas.microsoft.com/office/powerpoint/2010/main" val="3326041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847F6200-9AED-4962-BA98-54207E131B0D}" type="slidenum">
              <a:rPr lang="en-US" altLang="en-US"/>
              <a:pPr/>
              <a:t>20</a:t>
            </a:fld>
            <a:endParaRPr lang="en-US" altLang="en-US"/>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r>
              <a:rPr lang="en-GB" altLang="en-US" b="1"/>
              <a:t>The Fed’s board was convinced by economist Milton Friedman that steady, predicable growth in the money supply would be the key to stable and minimally-inflationary economic growth. So, the</a:t>
            </a:r>
            <a:r>
              <a:rPr lang="en-US" altLang="en-US" b="1"/>
              <a:t> Fed abandoned its efforts to control interest rates. Rapidly rising interest rates created disposable income for savers, but dramatically curtailed access to credit.</a:t>
            </a:r>
          </a:p>
          <a:p>
            <a:endParaRPr lang="en-GB" altLang="en-US"/>
          </a:p>
          <a:p>
            <a:endParaRPr lang="en-GB" altLang="en-US"/>
          </a:p>
          <a:p>
            <a:endParaRPr lang="en-US" altLang="en-US"/>
          </a:p>
        </p:txBody>
      </p:sp>
    </p:spTree>
    <p:extLst>
      <p:ext uri="{BB962C8B-B14F-4D97-AF65-F5344CB8AC3E}">
        <p14:creationId xmlns:p14="http://schemas.microsoft.com/office/powerpoint/2010/main" val="2990153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EC8061E3-9CD5-4578-B493-36B854C61131}" type="slidenum">
              <a:rPr lang="en-US" altLang="en-US"/>
              <a:pPr/>
              <a:t>21</a:t>
            </a:fld>
            <a:endParaRPr lang="en-US" altLang="en-US"/>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p:txBody>
          <a:bodyPr/>
          <a:lstStyle/>
          <a:p>
            <a:r>
              <a:rPr lang="en-US" altLang="en-US" b="1" dirty="0"/>
              <a:t>By December 1980 the prime rate of interest hit 21.5 percent. Home sales </a:t>
            </a:r>
            <a:r>
              <a:rPr lang="en-US" altLang="en-US" b="1" dirty="0" smtClean="0"/>
              <a:t>continued </a:t>
            </a:r>
            <a:r>
              <a:rPr lang="en-US" altLang="en-US" b="1" dirty="0"/>
              <a:t>to plunge in the face of stagnant household incomes, a disappearance of savings and the problem of high interest rates. </a:t>
            </a:r>
          </a:p>
          <a:p>
            <a:endParaRPr lang="en-US" altLang="en-US" b="1" dirty="0"/>
          </a:p>
          <a:p>
            <a:endParaRPr lang="en-US" altLang="en-US" b="1" dirty="0"/>
          </a:p>
          <a:p>
            <a:endParaRPr lang="en-GB" altLang="en-US" dirty="0"/>
          </a:p>
          <a:p>
            <a:endParaRPr lang="en-GB" altLang="en-US" dirty="0"/>
          </a:p>
          <a:p>
            <a:endParaRPr lang="en-US" altLang="en-US" dirty="0"/>
          </a:p>
        </p:txBody>
      </p:sp>
    </p:spTree>
    <p:extLst>
      <p:ext uri="{BB962C8B-B14F-4D97-AF65-F5344CB8AC3E}">
        <p14:creationId xmlns:p14="http://schemas.microsoft.com/office/powerpoint/2010/main" val="1726174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2A507886-4273-4B05-9D8F-E89C25E180FE}" type="slidenum">
              <a:rPr lang="en-US" altLang="en-US"/>
              <a:pPr/>
              <a:t>22</a:t>
            </a:fld>
            <a:endParaRPr lang="en-US" altLang="en-US"/>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p:txBody>
          <a:bodyPr/>
          <a:lstStyle/>
          <a:p>
            <a:r>
              <a:rPr lang="en-US" altLang="en-US" b="1"/>
              <a:t>The political stage was set for a returned faith in what some view as conservative economic policies. Ronald Reagan’s election in 1980 ushered in the removal of many regulations on business, as well as a significant lowering of tax rates on capital gains and on high marginal incomes. The results were not quite as conservatives promised.</a:t>
            </a:r>
          </a:p>
          <a:p>
            <a:endParaRPr lang="en-US" altLang="en-US" b="1"/>
          </a:p>
          <a:p>
            <a:endParaRPr lang="en-US" altLang="en-US" b="1"/>
          </a:p>
        </p:txBody>
      </p:sp>
    </p:spTree>
    <p:extLst>
      <p:ext uri="{BB962C8B-B14F-4D97-AF65-F5344CB8AC3E}">
        <p14:creationId xmlns:p14="http://schemas.microsoft.com/office/powerpoint/2010/main" val="16642662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4E17D018-FDBD-48CD-B3E8-D3A00FAB0843}" type="slidenum">
              <a:rPr lang="en-US" altLang="en-US"/>
              <a:pPr/>
              <a:t>23</a:t>
            </a:fld>
            <a:endParaRPr lang="en-US" altLang="en-US"/>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p:txBody>
          <a:bodyPr/>
          <a:lstStyle/>
          <a:p>
            <a:r>
              <a:rPr lang="en-US" altLang="en-US" b="1"/>
              <a:t>The language used to describe the Reagan program referred to “supply-side economics,” ideas attributed to a little known economist named Arthur Laffer, who argued that lower tax rates on higher ranges of income would stimulate economic growth and actually yield increased revenue to the Federal government. </a:t>
            </a:r>
          </a:p>
        </p:txBody>
      </p:sp>
    </p:spTree>
    <p:extLst>
      <p:ext uri="{BB962C8B-B14F-4D97-AF65-F5344CB8AC3E}">
        <p14:creationId xmlns:p14="http://schemas.microsoft.com/office/powerpoint/2010/main" val="141051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49557CE6-8DCE-45F5-AADA-5AC9B6624C7B}" type="slidenum">
              <a:rPr lang="en-US" altLang="en-US"/>
              <a:pPr/>
              <a:t>24</a:t>
            </a:fld>
            <a:endParaRPr lang="en-US" altLang="en-US"/>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r>
              <a:rPr lang="en-US" altLang="en-US" b="1"/>
              <a:t>Unfortunately, Arthur Laffer’s arguments for changes in tax policies ignored any distinction between earned and unearned income flows. He said nothing about the incentives for investors to engage in speculation rather than production of goods or useful services. The lowering of tax rates failed to stimulate job-creation or building of new factories.</a:t>
            </a:r>
          </a:p>
          <a:p>
            <a:endParaRPr lang="en-US" altLang="en-US" b="1"/>
          </a:p>
          <a:p>
            <a:endParaRPr lang="en-US" altLang="en-US" b="1"/>
          </a:p>
          <a:p>
            <a:endParaRPr lang="en-US" altLang="en-US" b="1"/>
          </a:p>
          <a:p>
            <a:endParaRPr lang="en-US" altLang="en-US" b="1"/>
          </a:p>
        </p:txBody>
      </p:sp>
    </p:spTree>
    <p:extLst>
      <p:ext uri="{BB962C8B-B14F-4D97-AF65-F5344CB8AC3E}">
        <p14:creationId xmlns:p14="http://schemas.microsoft.com/office/powerpoint/2010/main" val="1014598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94F3650E-3775-466D-BFAC-0CB21BF6C14A}" type="slidenum">
              <a:rPr lang="en-US" altLang="en-US"/>
              <a:pPr/>
              <a:t>25</a:t>
            </a:fld>
            <a:endParaRPr lang="en-US" altLang="en-US"/>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p:txBody>
          <a:bodyPr/>
          <a:lstStyle/>
          <a:p>
            <a:r>
              <a:rPr lang="en-US" altLang="en-US" b="1" dirty="0"/>
              <a:t>Most of the increased disposable income flowing back to the highest income recipients went into highly speculative investments – in the stock market, in commodity futures, in gold, and in the property markets (generally) and in land. Thanks to an ideological commitment to deregulation and a flawed understanding of tax economics, the stage was set for a series of mild economic earthquakes leading to the </a:t>
            </a:r>
            <a:r>
              <a:rPr lang="en-US" altLang="en-US" b="1" dirty="0" smtClean="0"/>
              <a:t>one that eventually shook the </a:t>
            </a:r>
            <a:r>
              <a:rPr lang="en-US" altLang="en-US" b="1" dirty="0"/>
              <a:t>entire globe.</a:t>
            </a:r>
          </a:p>
          <a:p>
            <a:endParaRPr lang="en-US" altLang="en-US" b="1" dirty="0"/>
          </a:p>
          <a:p>
            <a:endParaRPr lang="en-US" altLang="en-US" b="1" dirty="0"/>
          </a:p>
          <a:p>
            <a:endParaRPr lang="en-US" altLang="en-US" b="1" dirty="0"/>
          </a:p>
        </p:txBody>
      </p:sp>
    </p:spTree>
    <p:extLst>
      <p:ext uri="{BB962C8B-B14F-4D97-AF65-F5344CB8AC3E}">
        <p14:creationId xmlns:p14="http://schemas.microsoft.com/office/powerpoint/2010/main" val="1628980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E7BC681-BC68-4BD0-B950-48C1049C4842}" type="slidenum">
              <a:rPr lang="en-US" altLang="en-US"/>
              <a:pPr/>
              <a:t>26</a:t>
            </a:fld>
            <a:endParaRPr lang="en-US" altLang="en-US"/>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p:txBody>
          <a:bodyPr/>
          <a:lstStyle/>
          <a:p>
            <a:r>
              <a:rPr lang="en-US" altLang="en-US" b="1"/>
              <a:t>We must also remember that Ronald Reagan was committed to whatever military spending was required to bring down the Soviet Union.</a:t>
            </a:r>
          </a:p>
          <a:p>
            <a:endParaRPr lang="en-US" altLang="en-US" b="1"/>
          </a:p>
        </p:txBody>
      </p:sp>
    </p:spTree>
    <p:extLst>
      <p:ext uri="{BB962C8B-B14F-4D97-AF65-F5344CB8AC3E}">
        <p14:creationId xmlns:p14="http://schemas.microsoft.com/office/powerpoint/2010/main" val="3005176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79D6183-3CA5-4840-AD4D-1CB437331CE6}" type="slidenum">
              <a:rPr lang="en-US" altLang="en-US"/>
              <a:pPr/>
              <a:t>27</a:t>
            </a:fld>
            <a:endParaRPr lang="en-US" altLang="en-US"/>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r>
              <a:rPr lang="en-US" altLang="en-US" b="1"/>
              <a:t>Russia’s command economy could not keep pace, and fewer and fewer members of its younger generation were willing to wait for things to get better. The disparity in living conditions between those in the West and most Russian people was obvious and the source of widespread unrest. </a:t>
            </a:r>
          </a:p>
          <a:p>
            <a:endParaRPr lang="en-US" altLang="en-US" b="1"/>
          </a:p>
          <a:p>
            <a:endParaRPr lang="en-US" altLang="en-US" b="1"/>
          </a:p>
        </p:txBody>
      </p:sp>
    </p:spTree>
    <p:extLst>
      <p:ext uri="{BB962C8B-B14F-4D97-AF65-F5344CB8AC3E}">
        <p14:creationId xmlns:p14="http://schemas.microsoft.com/office/powerpoint/2010/main" val="155520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08B3D98-07B8-4D89-8F4A-6504CAA4C5D6}" type="slidenum">
              <a:rPr lang="en-US" altLang="en-US"/>
              <a:pPr/>
              <a:t>28</a:t>
            </a:fld>
            <a:endParaRPr lang="en-US" altLang="en-US"/>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p:txBody>
          <a:bodyPr/>
          <a:lstStyle/>
          <a:p>
            <a:r>
              <a:rPr lang="en-US" altLang="en-US" b="1"/>
              <a:t>In the United States, one result of Reagan’s policies was a $41 billion Federal deficit in 1981, rising to $64 billion in 1982. The U.S. economy slid deeper into recession, with official unemployment climbing to 10.7 percent in 1982 (but </a:t>
            </a:r>
            <a:r>
              <a:rPr lang="en-US" altLang="en-US" b="1" i="1"/>
              <a:t>real</a:t>
            </a:r>
            <a:r>
              <a:rPr lang="en-US" altLang="en-US" b="1"/>
              <a:t> unemployment was considerably higher).</a:t>
            </a:r>
          </a:p>
        </p:txBody>
      </p:sp>
    </p:spTree>
    <p:extLst>
      <p:ext uri="{BB962C8B-B14F-4D97-AF65-F5344CB8AC3E}">
        <p14:creationId xmlns:p14="http://schemas.microsoft.com/office/powerpoint/2010/main" val="3443826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43F0D81B-CDF3-4365-ACED-158E9AFFDA96}" type="slidenum">
              <a:rPr lang="en-US" altLang="en-US"/>
              <a:pPr/>
              <a:t>29</a:t>
            </a:fld>
            <a:endParaRPr lang="en-US" altLang="en-US"/>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p:txBody>
          <a:bodyPr/>
          <a:lstStyle/>
          <a:p>
            <a:r>
              <a:rPr lang="en-US" altLang="en-US" b="1"/>
              <a:t>At the same time as both Federal spending and deficits were escalating, the Republicans voted to reduce the top marginal tax rate on individual incomes from 70 percent to 28 percent. The corporate income tax rate was reduced from 48 percent to 34 percent. To help make the middle income workers feel they were not being excluded, individual tax brackets were indexed for inflation; and, to be fair, most of the poor were exempting from the income tax altogether.</a:t>
            </a:r>
          </a:p>
        </p:txBody>
      </p:sp>
    </p:spTree>
    <p:extLst>
      <p:ext uri="{BB962C8B-B14F-4D97-AF65-F5344CB8AC3E}">
        <p14:creationId xmlns:p14="http://schemas.microsoft.com/office/powerpoint/2010/main" val="1951856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17FC4637-6756-4693-A22D-918C84210B41}" type="slidenum">
              <a:rPr lang="en-US" altLang="en-US"/>
              <a:pPr/>
              <a:t>3</a:t>
            </a:fld>
            <a:endParaRPr lang="en-US" altLang="en-US"/>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73338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9CFF1FA8-9402-45B7-8148-5FB71294B567}" type="slidenum">
              <a:rPr lang="en-US" altLang="en-US"/>
              <a:pPr/>
              <a:t>30</a:t>
            </a:fld>
            <a:endParaRPr lang="en-US" alt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r>
              <a:rPr lang="en-US" altLang="en-US" b="1"/>
              <a:t>By November 1982 well over nine million people were unemployed, the highest number since the Great Depression.</a:t>
            </a:r>
          </a:p>
          <a:p>
            <a:endParaRPr lang="en-US" altLang="en-US" b="1"/>
          </a:p>
        </p:txBody>
      </p:sp>
    </p:spTree>
    <p:extLst>
      <p:ext uri="{BB962C8B-B14F-4D97-AF65-F5344CB8AC3E}">
        <p14:creationId xmlns:p14="http://schemas.microsoft.com/office/powerpoint/2010/main" val="2708795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A25121-58C3-464D-86E7-5E82BFA78A14}" type="slidenum">
              <a:rPr lang="en-US" altLang="en-US"/>
              <a:pPr/>
              <a:t>31</a:t>
            </a:fld>
            <a:endParaRPr lang="en-US" altLang="en-US"/>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p:txBody>
          <a:bodyPr/>
          <a:lstStyle/>
          <a:p>
            <a:r>
              <a:rPr lang="en-US" altLang="en-US" b="1"/>
              <a:t>Homelessness escalated, estimated in a 1984 study by the U.S. Department of Housing and Urban Affairs to be between 250,000–350,000 persons. More and more low-income families became homeless because of declines in the availability of publicly-subsidized and other low-rent housing options.</a:t>
            </a:r>
          </a:p>
          <a:p>
            <a:endParaRPr lang="en-US" altLang="en-US" b="1"/>
          </a:p>
        </p:txBody>
      </p:sp>
    </p:spTree>
    <p:extLst>
      <p:ext uri="{BB962C8B-B14F-4D97-AF65-F5344CB8AC3E}">
        <p14:creationId xmlns:p14="http://schemas.microsoft.com/office/powerpoint/2010/main" val="4189967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E840C33A-7329-4629-B6A2-9CAA2579181C}" type="slidenum">
              <a:rPr lang="en-US" altLang="en-US"/>
              <a:pPr/>
              <a:t>32</a:t>
            </a:fld>
            <a:endParaRPr lang="en-US" altLang="en-US"/>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p:txBody>
          <a:bodyPr/>
          <a:lstStyle/>
          <a:p>
            <a:r>
              <a:rPr lang="en-US" altLang="en-US" b="1"/>
              <a:t>Some 17,000 businesses failed, the second highest number since 1933. Countless farmers defaulted on mortgage loans, went into bankruptcy and lost their land.</a:t>
            </a:r>
          </a:p>
        </p:txBody>
      </p:sp>
    </p:spTree>
    <p:extLst>
      <p:ext uri="{BB962C8B-B14F-4D97-AF65-F5344CB8AC3E}">
        <p14:creationId xmlns:p14="http://schemas.microsoft.com/office/powerpoint/2010/main" val="2513302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AB760EDD-8EBF-4A58-BE43-4F0510FE4530}" type="slidenum">
              <a:rPr lang="en-US" altLang="en-US"/>
              <a:pPr/>
              <a:t>33</a:t>
            </a:fld>
            <a:endParaRPr lang="en-US" altLang="en-US"/>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p:txBody>
          <a:bodyPr/>
          <a:lstStyle/>
          <a:p>
            <a:r>
              <a:rPr lang="en-US" altLang="en-US" b="1"/>
              <a:t>Then, at least on the surface, things began to improve, at least that was what we were supposed to believe by reports issued by government economists.  Government’s measure of economic growth – Gross Domestic Product – is constantly used to indicate whether or not things are getting better. Yet, rarely does anyone bother to ask what GDP measures. </a:t>
            </a:r>
          </a:p>
          <a:p>
            <a:endParaRPr lang="en-US" altLang="en-US" b="1"/>
          </a:p>
          <a:p>
            <a:endParaRPr lang="en-US" altLang="en-US" b="1"/>
          </a:p>
        </p:txBody>
      </p:sp>
    </p:spTree>
    <p:extLst>
      <p:ext uri="{BB962C8B-B14F-4D97-AF65-F5344CB8AC3E}">
        <p14:creationId xmlns:p14="http://schemas.microsoft.com/office/powerpoint/2010/main" val="18877135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98DC5B49-92C1-4F40-911D-05F7CFC1405B}" type="slidenum">
              <a:rPr lang="en-US" altLang="en-US"/>
              <a:pPr/>
              <a:t>34</a:t>
            </a:fld>
            <a:endParaRPr lang="en-US" altLang="en-US"/>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p:txBody>
          <a:bodyPr/>
          <a:lstStyle/>
          <a:p>
            <a:r>
              <a:rPr lang="en-US" altLang="en-US" b="1"/>
              <a:t>Most people would be astonished to learn that GDP merely refers to the dollar value of all expenditures on virtually anything.</a:t>
            </a:r>
          </a:p>
          <a:p>
            <a:r>
              <a:rPr lang="en-US" altLang="en-US" b="1"/>
              <a:t>GDP is determined by calculating the monetary value of all the finished goods and services produced within a country's borders in a specific time period. It includes all of private and public consumption, government outlays, investments and exports net of imports. </a:t>
            </a:r>
            <a:br>
              <a:rPr lang="en-US" altLang="en-US" b="1"/>
            </a:br>
            <a:r>
              <a:rPr lang="en-US" altLang="en-US" b="1"/>
              <a:t/>
            </a:r>
            <a:br>
              <a:rPr lang="en-US" altLang="en-US" b="1"/>
            </a:br>
            <a:endParaRPr lang="en-US" altLang="en-US" b="1"/>
          </a:p>
          <a:p>
            <a:endParaRPr lang="en-US" altLang="en-US" b="1"/>
          </a:p>
        </p:txBody>
      </p:sp>
    </p:spTree>
    <p:extLst>
      <p:ext uri="{BB962C8B-B14F-4D97-AF65-F5344CB8AC3E}">
        <p14:creationId xmlns:p14="http://schemas.microsoft.com/office/powerpoint/2010/main" val="66896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E232B29C-57D8-45A2-A9B7-86CCE3A9CDBD}" type="slidenum">
              <a:rPr lang="en-US" altLang="en-US"/>
              <a:pPr/>
              <a:t>35</a:t>
            </a:fld>
            <a:endParaRPr lang="en-US" altLang="en-US"/>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p:txBody>
          <a:bodyPr/>
          <a:lstStyle/>
          <a:p>
            <a:r>
              <a:rPr lang="en-US" altLang="en-US" b="1"/>
              <a:t>By the mid-1980s, the recession accomplished what recessions accomplish. The collapse of demand brings down prices, including property prices. A brief window opened for those who remained employed to purchase homes and other types of property, accessing credit at rates also coming down. </a:t>
            </a:r>
            <a:endParaRPr lang="en-US" altLang="en-US"/>
          </a:p>
        </p:txBody>
      </p:sp>
    </p:spTree>
    <p:extLst>
      <p:ext uri="{BB962C8B-B14F-4D97-AF65-F5344CB8AC3E}">
        <p14:creationId xmlns:p14="http://schemas.microsoft.com/office/powerpoint/2010/main" val="2002708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A5E0B95A-E52C-48B1-81E8-860B03430813}" type="slidenum">
              <a:rPr lang="en-US" altLang="en-US"/>
              <a:pPr/>
              <a:t>36</a:t>
            </a:fld>
            <a:endParaRPr lang="en-US" altLang="en-US"/>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p:txBody>
          <a:bodyPr/>
          <a:lstStyle/>
          <a:p>
            <a:r>
              <a:rPr lang="en-US" altLang="en-US" b="1"/>
              <a:t>Tax reform adopted in 1986 created an additional incentive to take on mortgage debt by eliminating the tax deductibility of interest paid on unsecured forms of loans.</a:t>
            </a:r>
          </a:p>
          <a:p>
            <a:endParaRPr lang="en-US" altLang="en-US" b="1"/>
          </a:p>
          <a:p>
            <a:r>
              <a:rPr lang="en-US" altLang="en-US"/>
              <a:t> </a:t>
            </a:r>
          </a:p>
        </p:txBody>
      </p:sp>
    </p:spTree>
    <p:extLst>
      <p:ext uri="{BB962C8B-B14F-4D97-AF65-F5344CB8AC3E}">
        <p14:creationId xmlns:p14="http://schemas.microsoft.com/office/powerpoint/2010/main" val="555729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ACDAFCF7-AA56-4352-95FE-C521B46DBE56}" type="slidenum">
              <a:rPr lang="en-US" altLang="en-US"/>
              <a:pPr/>
              <a:t>37</a:t>
            </a:fld>
            <a:endParaRPr lang="en-US" altLang="en-US"/>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r>
              <a:rPr lang="en-US" altLang="en-US" b="1"/>
              <a:t>Banks and mortgage companies began to enter the traditional markets of the finance companies, making loans and taking second or third lien positions behind first mortgage lenders. Also, as the 1980s came to a close, millions of property owners began to refinance out of high rate or adjustable rate mortgage loans, often consolidating all their debt obligations into one loan. </a:t>
            </a:r>
            <a:endParaRPr lang="en-US" altLang="en-US"/>
          </a:p>
        </p:txBody>
      </p:sp>
    </p:spTree>
    <p:extLst>
      <p:ext uri="{BB962C8B-B14F-4D97-AF65-F5344CB8AC3E}">
        <p14:creationId xmlns:p14="http://schemas.microsoft.com/office/powerpoint/2010/main" val="12042642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E03B824C-F568-4ADC-A7F4-21039D04DE31}" type="slidenum">
              <a:rPr lang="en-US" altLang="en-US"/>
              <a:pPr/>
              <a:t>38</a:t>
            </a:fld>
            <a:endParaRPr lang="en-US" altLang="en-US"/>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r>
              <a:rPr lang="en-US" altLang="en-US" b="1"/>
              <a:t>The secondary mortgage market exploded, as lending institutions and mortgage companies passed on the credit and interest rate risks to Fannie Mae, Freddie Mac, Ginnie Mae and a rapidly growing population of investors all around the globe.</a:t>
            </a:r>
          </a:p>
          <a:p>
            <a:r>
              <a:rPr lang="en-US" altLang="en-US"/>
              <a:t> </a:t>
            </a:r>
          </a:p>
        </p:txBody>
      </p:sp>
    </p:spTree>
    <p:extLst>
      <p:ext uri="{BB962C8B-B14F-4D97-AF65-F5344CB8AC3E}">
        <p14:creationId xmlns:p14="http://schemas.microsoft.com/office/powerpoint/2010/main" val="3285537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ADAC56A4-B33D-4B23-BCDB-84739DA92B92}" type="slidenum">
              <a:rPr lang="en-US" altLang="en-US"/>
              <a:pPr/>
              <a:t>39</a:t>
            </a:fld>
            <a:endParaRPr lang="en-US" alt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en-US" altLang="en-US" b="1" dirty="0"/>
              <a:t>In Episode 3</a:t>
            </a:r>
            <a:r>
              <a:rPr lang="en-US" altLang="en-US" b="1"/>
              <a:t>, </a:t>
            </a:r>
            <a:r>
              <a:rPr lang="en-US" altLang="en-US" b="1" smtClean="0"/>
              <a:t>I </a:t>
            </a:r>
            <a:r>
              <a:rPr lang="en-US" altLang="en-US" b="1" dirty="0"/>
              <a:t>will examine how the Reagan-era deregulation of financial markets, the dramatic change in how and where government revenue was raised, and the inherently dysfunctional nature of property markets combined to bring the U.S. to the brink of yet another recession under the first President George Bush.</a:t>
            </a:r>
          </a:p>
          <a:p>
            <a:endParaRPr lang="en-US" altLang="en-US" b="1" dirty="0"/>
          </a:p>
        </p:txBody>
      </p:sp>
    </p:spTree>
    <p:extLst>
      <p:ext uri="{BB962C8B-B14F-4D97-AF65-F5344CB8AC3E}">
        <p14:creationId xmlns:p14="http://schemas.microsoft.com/office/powerpoint/2010/main" val="711827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91ABA482-B1E9-40F4-A69E-6AC9885BB930}" type="slidenum">
              <a:rPr lang="en-US" altLang="en-US"/>
              <a:pPr/>
              <a:t>4</a:t>
            </a:fld>
            <a:endParaRPr lang="en-US" altLang="en-US"/>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p:txBody>
          <a:bodyPr/>
          <a:lstStyle/>
          <a:p>
            <a:r>
              <a:rPr lang="en-GB" altLang="en-US" b="1"/>
              <a:t>There are still quite a few people alive today who experienced the hardships of the Great Depression in the 1930s, which ended only when the world’s nations began to prepare for war. </a:t>
            </a:r>
            <a:endParaRPr lang="en-US" altLang="en-US" b="1"/>
          </a:p>
        </p:txBody>
      </p:sp>
    </p:spTree>
    <p:extLst>
      <p:ext uri="{BB962C8B-B14F-4D97-AF65-F5344CB8AC3E}">
        <p14:creationId xmlns:p14="http://schemas.microsoft.com/office/powerpoint/2010/main" val="10676253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C7F2948-96E5-48AE-9F9B-C1F18CAAEE3C}" type="slidenum">
              <a:rPr lang="en-US" altLang="en-US"/>
              <a:pPr/>
              <a:t>40</a:t>
            </a:fld>
            <a:endParaRPr lang="en-US" alt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r>
              <a:rPr lang="en-GB" altLang="en-US" b="1"/>
              <a:t> </a:t>
            </a:r>
            <a:endParaRPr lang="en-US" altLang="en-US" b="1"/>
          </a:p>
        </p:txBody>
      </p:sp>
    </p:spTree>
    <p:extLst>
      <p:ext uri="{BB962C8B-B14F-4D97-AF65-F5344CB8AC3E}">
        <p14:creationId xmlns:p14="http://schemas.microsoft.com/office/powerpoint/2010/main" val="137330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766FECF8-1FB5-4534-936B-D7B703B1C45E}" type="slidenum">
              <a:rPr lang="en-US" altLang="en-US"/>
              <a:pPr/>
              <a:t>5</a:t>
            </a:fld>
            <a:endParaRPr lang="en-US" altLang="en-US"/>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p:txBody>
          <a:bodyPr/>
          <a:lstStyle/>
          <a:p>
            <a:r>
              <a:rPr lang="en-GB" altLang="en-US" b="1"/>
              <a:t>One might conclude that our ongoing, escalating expenditures on the military would have had a similar impact on economic growth today; however, the costs of maintaining a modern, global military presence must be paid for, and the economies of no nations are vibrant enough or strong enough to carry such a heavy expense indefinitely. </a:t>
            </a:r>
          </a:p>
          <a:p>
            <a:endParaRPr lang="en-GB" altLang="en-US" b="1"/>
          </a:p>
        </p:txBody>
      </p:sp>
    </p:spTree>
    <p:extLst>
      <p:ext uri="{BB962C8B-B14F-4D97-AF65-F5344CB8AC3E}">
        <p14:creationId xmlns:p14="http://schemas.microsoft.com/office/powerpoint/2010/main" val="2032828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2FA4C89A-90FF-4F61-B7BE-531AB2522863}" type="slidenum">
              <a:rPr lang="en-US" altLang="en-US"/>
              <a:pPr/>
              <a:t>6</a:t>
            </a:fld>
            <a:endParaRPr lang="en-US" altLang="en-US"/>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p:txBody>
          <a:bodyPr/>
          <a:lstStyle/>
          <a:p>
            <a:r>
              <a:rPr lang="en-GB" altLang="en-US" b="1" dirty="0"/>
              <a:t>Recessionary downturns – some reasonably mild, others severe – have plagued the global economy almost </a:t>
            </a:r>
            <a:r>
              <a:rPr lang="en-GB" altLang="en-US" b="1" dirty="0" smtClean="0"/>
              <a:t>continuously </a:t>
            </a:r>
            <a:r>
              <a:rPr lang="en-GB" altLang="en-US" b="1" dirty="0"/>
              <a:t>since the end of the Second World War. The new economic tools applied and the new institutions established to deal with these problems not only failed but </a:t>
            </a:r>
            <a:r>
              <a:rPr lang="en-GB" altLang="en-US" b="1" dirty="0" smtClean="0"/>
              <a:t>actually </a:t>
            </a:r>
            <a:r>
              <a:rPr lang="en-GB" altLang="en-US" b="1" dirty="0"/>
              <a:t>exacerbated the pain experienced during the </a:t>
            </a:r>
            <a:r>
              <a:rPr lang="en-GB" altLang="en-US" b="1" dirty="0" smtClean="0"/>
              <a:t>most recent </a:t>
            </a:r>
            <a:r>
              <a:rPr lang="en-GB" altLang="en-US" b="1" dirty="0"/>
              <a:t>collapse.</a:t>
            </a:r>
          </a:p>
          <a:p>
            <a:endParaRPr lang="en-GB" altLang="en-US" b="1" dirty="0"/>
          </a:p>
        </p:txBody>
      </p:sp>
    </p:spTree>
    <p:extLst>
      <p:ext uri="{BB962C8B-B14F-4D97-AF65-F5344CB8AC3E}">
        <p14:creationId xmlns:p14="http://schemas.microsoft.com/office/powerpoint/2010/main" val="2770275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67254B41-859A-4F3B-B42C-712A0C940F37}" type="slidenum">
              <a:rPr lang="en-US" altLang="en-US"/>
              <a:pPr/>
              <a:t>7</a:t>
            </a:fld>
            <a:endParaRPr lang="en-US" altLang="en-US"/>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p:txBody>
          <a:bodyPr/>
          <a:lstStyle/>
          <a:p>
            <a:r>
              <a:rPr lang="en-GB" altLang="en-US" b="1"/>
              <a:t>The art of fine-tuning economies by minor adjustments in fiscal and monetary policies has proven to be elusive. </a:t>
            </a:r>
          </a:p>
          <a:p>
            <a:endParaRPr lang="en-GB" altLang="en-US" b="1"/>
          </a:p>
        </p:txBody>
      </p:sp>
    </p:spTree>
    <p:extLst>
      <p:ext uri="{BB962C8B-B14F-4D97-AF65-F5344CB8AC3E}">
        <p14:creationId xmlns:p14="http://schemas.microsoft.com/office/powerpoint/2010/main" val="2227185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E196E30A-F63C-45C2-ABA7-562036A60EF2}" type="slidenum">
              <a:rPr lang="en-US" altLang="en-US"/>
              <a:pPr/>
              <a:t>8</a:t>
            </a:fld>
            <a:endParaRPr lang="en-US" altLang="en-US"/>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p:txBody>
          <a:bodyPr/>
          <a:lstStyle/>
          <a:p>
            <a:r>
              <a:rPr lang="en-GB" altLang="en-US" b="1" dirty="0"/>
              <a:t>For the first time since the Great Depression of the 1930s, an overwhelming majority of households in the United States </a:t>
            </a:r>
            <a:r>
              <a:rPr lang="en-GB" altLang="en-US" b="1" dirty="0" smtClean="0"/>
              <a:t>had </a:t>
            </a:r>
            <a:r>
              <a:rPr lang="en-GB" altLang="en-US" b="1" dirty="0"/>
              <a:t>no liquid savings. As a nation, we </a:t>
            </a:r>
            <a:r>
              <a:rPr lang="en-GB" altLang="en-US" b="1" dirty="0" smtClean="0"/>
              <a:t>were and are still drowning </a:t>
            </a:r>
            <a:r>
              <a:rPr lang="en-GB" altLang="en-US" b="1" dirty="0"/>
              <a:t>in debt, with foreclosures and bankruptcies at record levels. A real question is how the U.S. government will manage to service a national </a:t>
            </a:r>
            <a:r>
              <a:rPr lang="en-GB" altLang="en-US" b="1" dirty="0" smtClean="0"/>
              <a:t>debt now well </a:t>
            </a:r>
            <a:r>
              <a:rPr lang="en-GB" altLang="en-US" b="1" dirty="0"/>
              <a:t>above </a:t>
            </a:r>
            <a:r>
              <a:rPr lang="en-GB" altLang="en-US" b="1" dirty="0" smtClean="0"/>
              <a:t>$20 </a:t>
            </a:r>
            <a:r>
              <a:rPr lang="en-GB" altLang="en-US" b="1" dirty="0"/>
              <a:t>trillion.</a:t>
            </a:r>
          </a:p>
          <a:p>
            <a:endParaRPr lang="en-GB" altLang="en-US" b="1" dirty="0"/>
          </a:p>
        </p:txBody>
      </p:sp>
    </p:spTree>
    <p:extLst>
      <p:ext uri="{BB962C8B-B14F-4D97-AF65-F5344CB8AC3E}">
        <p14:creationId xmlns:p14="http://schemas.microsoft.com/office/powerpoint/2010/main" val="4051389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9AD49AE1-188D-4F61-BF97-BE57C8335403}" type="slidenum">
              <a:rPr lang="en-US" altLang="en-US"/>
              <a:pPr/>
              <a:t>9</a:t>
            </a:fld>
            <a:endParaRPr lang="en-US" altLang="en-US"/>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p:txBody>
          <a:bodyPr/>
          <a:lstStyle/>
          <a:p>
            <a:r>
              <a:rPr lang="en-GB" altLang="en-US" b="1" dirty="0"/>
              <a:t>This episode presents some of the key reasons – the “triggers” – that have brought us to this precarious position. We begin by looking back to the 1970s, when rising energy costs triggered global “stagflation” and a dramatic shift in purchasing power to those nations with fossil fuel resources still in the ground.</a:t>
            </a:r>
            <a:endParaRPr lang="en-US" altLang="en-US" b="1" dirty="0"/>
          </a:p>
          <a:p>
            <a:endParaRPr lang="en-US" altLang="en-US" b="1" dirty="0"/>
          </a:p>
        </p:txBody>
      </p:sp>
    </p:spTree>
    <p:extLst>
      <p:ext uri="{BB962C8B-B14F-4D97-AF65-F5344CB8AC3E}">
        <p14:creationId xmlns:p14="http://schemas.microsoft.com/office/powerpoint/2010/main" val="3850409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9D72269-8809-4199-A0AC-67A1311CC7D9}" type="slidenum">
              <a:rPr lang="en-US" altLang="en-US"/>
              <a:pPr/>
              <a:t>‹#›</a:t>
            </a:fld>
            <a:endParaRPr lang="en-US" altLang="en-US"/>
          </a:p>
        </p:txBody>
      </p:sp>
    </p:spTree>
    <p:extLst>
      <p:ext uri="{BB962C8B-B14F-4D97-AF65-F5344CB8AC3E}">
        <p14:creationId xmlns:p14="http://schemas.microsoft.com/office/powerpoint/2010/main" val="2048821824"/>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2909B54-59A7-4BE5-92EA-B37C07750AAD}" type="slidenum">
              <a:rPr lang="en-US" altLang="en-US"/>
              <a:pPr/>
              <a:t>‹#›</a:t>
            </a:fld>
            <a:endParaRPr lang="en-US" altLang="en-US"/>
          </a:p>
        </p:txBody>
      </p:sp>
    </p:spTree>
    <p:extLst>
      <p:ext uri="{BB962C8B-B14F-4D97-AF65-F5344CB8AC3E}">
        <p14:creationId xmlns:p14="http://schemas.microsoft.com/office/powerpoint/2010/main" val="3010574154"/>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D696202-C132-4F3D-964E-84336934DE04}" type="slidenum">
              <a:rPr lang="en-US" altLang="en-US"/>
              <a:pPr/>
              <a:t>‹#›</a:t>
            </a:fld>
            <a:endParaRPr lang="en-US" altLang="en-US"/>
          </a:p>
        </p:txBody>
      </p:sp>
    </p:spTree>
    <p:extLst>
      <p:ext uri="{BB962C8B-B14F-4D97-AF65-F5344CB8AC3E}">
        <p14:creationId xmlns:p14="http://schemas.microsoft.com/office/powerpoint/2010/main" val="3480226849"/>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250D54D2-090B-4914-8A23-F329C3306642}" type="slidenum">
              <a:rPr lang="en-US" altLang="en-US"/>
              <a:pPr/>
              <a:t>‹#›</a:t>
            </a:fld>
            <a:endParaRPr lang="en-US" altLang="en-US"/>
          </a:p>
        </p:txBody>
      </p:sp>
    </p:spTree>
    <p:extLst>
      <p:ext uri="{BB962C8B-B14F-4D97-AF65-F5344CB8AC3E}">
        <p14:creationId xmlns:p14="http://schemas.microsoft.com/office/powerpoint/2010/main" val="1009381879"/>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6BBC884-F323-4690-83FA-7A1BCB75CDCF}" type="slidenum">
              <a:rPr lang="en-US" altLang="en-US"/>
              <a:pPr/>
              <a:t>‹#›</a:t>
            </a:fld>
            <a:endParaRPr lang="en-US" altLang="en-US"/>
          </a:p>
        </p:txBody>
      </p:sp>
    </p:spTree>
    <p:extLst>
      <p:ext uri="{BB962C8B-B14F-4D97-AF65-F5344CB8AC3E}">
        <p14:creationId xmlns:p14="http://schemas.microsoft.com/office/powerpoint/2010/main" val="1319878592"/>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79F2B3B-6565-4337-B7B8-26492A94CD04}" type="slidenum">
              <a:rPr lang="en-US" altLang="en-US"/>
              <a:pPr/>
              <a:t>‹#›</a:t>
            </a:fld>
            <a:endParaRPr lang="en-US" altLang="en-US"/>
          </a:p>
        </p:txBody>
      </p:sp>
    </p:spTree>
    <p:extLst>
      <p:ext uri="{BB962C8B-B14F-4D97-AF65-F5344CB8AC3E}">
        <p14:creationId xmlns:p14="http://schemas.microsoft.com/office/powerpoint/2010/main" val="707760698"/>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F943BB04-15A4-4993-A155-6DD24BB9DACA}" type="slidenum">
              <a:rPr lang="en-US" altLang="en-US"/>
              <a:pPr/>
              <a:t>‹#›</a:t>
            </a:fld>
            <a:endParaRPr lang="en-US" altLang="en-US"/>
          </a:p>
        </p:txBody>
      </p:sp>
    </p:spTree>
    <p:extLst>
      <p:ext uri="{BB962C8B-B14F-4D97-AF65-F5344CB8AC3E}">
        <p14:creationId xmlns:p14="http://schemas.microsoft.com/office/powerpoint/2010/main" val="3881575945"/>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48136C03-DA1B-4B45-849E-7EDA167C2845}" type="slidenum">
              <a:rPr lang="en-US" altLang="en-US"/>
              <a:pPr/>
              <a:t>‹#›</a:t>
            </a:fld>
            <a:endParaRPr lang="en-US" altLang="en-US"/>
          </a:p>
        </p:txBody>
      </p:sp>
    </p:spTree>
    <p:extLst>
      <p:ext uri="{BB962C8B-B14F-4D97-AF65-F5344CB8AC3E}">
        <p14:creationId xmlns:p14="http://schemas.microsoft.com/office/powerpoint/2010/main" val="3270853764"/>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86AC6AC9-C72C-4DAC-9377-0F53FFD47170}" type="slidenum">
              <a:rPr lang="en-US" altLang="en-US"/>
              <a:pPr/>
              <a:t>‹#›</a:t>
            </a:fld>
            <a:endParaRPr lang="en-US" altLang="en-US"/>
          </a:p>
        </p:txBody>
      </p:sp>
    </p:spTree>
    <p:extLst>
      <p:ext uri="{BB962C8B-B14F-4D97-AF65-F5344CB8AC3E}">
        <p14:creationId xmlns:p14="http://schemas.microsoft.com/office/powerpoint/2010/main" val="3152567929"/>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2CFE55C-A6CC-401B-A96C-622BC69CBEB7}" type="slidenum">
              <a:rPr lang="en-US" altLang="en-US"/>
              <a:pPr/>
              <a:t>‹#›</a:t>
            </a:fld>
            <a:endParaRPr lang="en-US" altLang="en-US"/>
          </a:p>
        </p:txBody>
      </p:sp>
    </p:spTree>
    <p:extLst>
      <p:ext uri="{BB962C8B-B14F-4D97-AF65-F5344CB8AC3E}">
        <p14:creationId xmlns:p14="http://schemas.microsoft.com/office/powerpoint/2010/main" val="1966123740"/>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32C14A8-D9A5-4E5E-9F16-87F5FC14C168}" type="slidenum">
              <a:rPr lang="en-US" altLang="en-US"/>
              <a:pPr/>
              <a:t>‹#›</a:t>
            </a:fld>
            <a:endParaRPr lang="en-US" altLang="en-US"/>
          </a:p>
        </p:txBody>
      </p:sp>
    </p:spTree>
    <p:extLst>
      <p:ext uri="{BB962C8B-B14F-4D97-AF65-F5344CB8AC3E}">
        <p14:creationId xmlns:p14="http://schemas.microsoft.com/office/powerpoint/2010/main" val="621936966"/>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358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358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3358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3358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6A32B6C-D3C8-4D9A-A4B0-6F812FA7FC2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ransition>
    <p:zoom/>
  </p:transition>
  <p:timing>
    <p:tnLst>
      <p:par>
        <p:cTn id="1" dur="indefinite" restart="never" nodeType="tmRoot"/>
      </p:par>
    </p:tnLst>
  </p:timing>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jpe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1.xml"/><Relationship Id="rId7" Type="http://schemas.openxmlformats.org/officeDocument/2006/relationships/image" Target="../media/image22.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png"/><Relationship Id="rId4" Type="http://schemas.openxmlformats.org/officeDocument/2006/relationships/notesSlide" Target="../notesSlides/notesSlide14.xml"/><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27.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8.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29.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3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42.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43.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44.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45.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46.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slideLayout" Target="../slideLayouts/slideLayout2.xml"/><Relationship Id="rId7" Type="http://schemas.openxmlformats.org/officeDocument/2006/relationships/hyperlink" Target="http://www.time.com/time/magazine/0,9263,7601820208,00.html" TargetMode="Externa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notesSlide" Target="../notesSlides/notesSlide30.xml"/><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52.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slideLayout" Target="../slideLayouts/slideLayout2.xml"/><Relationship Id="rId7" Type="http://schemas.openxmlformats.org/officeDocument/2006/relationships/image" Target="../media/image55.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2.png"/><Relationship Id="rId4" Type="http://schemas.openxmlformats.org/officeDocument/2006/relationships/notesSlide" Target="../notesSlides/notesSlide32.xml"/><Relationship Id="rId9"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58.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59.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62.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63.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66.jpe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1.xml"/><Relationship Id="rId7" Type="http://schemas.openxmlformats.org/officeDocument/2006/relationships/image" Target="../media/image8.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4821B0D-1C2B-4CAB-B08F-514C618FE505}" type="slidenum">
              <a:rPr lang="en-US" altLang="en-US"/>
              <a:pPr/>
              <a:t>1</a:t>
            </a:fld>
            <a:endParaRPr lang="en-US" altLang="en-US"/>
          </a:p>
        </p:txBody>
      </p:sp>
      <p:pic>
        <p:nvPicPr>
          <p:cNvPr id="11288" name="Picture 24" descr="fotolia_3132734_X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90" name="Rectangle 26"/>
          <p:cNvSpPr>
            <a:spLocks noGrp="1" noChangeArrowheads="1"/>
          </p:cNvSpPr>
          <p:nvPr>
            <p:ph type="ctrTitle"/>
          </p:nvPr>
        </p:nvSpPr>
        <p:spPr>
          <a:xfrm>
            <a:off x="495300" y="781050"/>
            <a:ext cx="7943850" cy="3978275"/>
          </a:xfrm>
          <a:noFill/>
          <a:ln/>
        </p:spPr>
        <p:txBody>
          <a:bodyPr anchor="ctr" anchorCtr="1"/>
          <a:lstStyle/>
          <a:p>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smtClean="0">
                <a:solidFill>
                  <a:schemeClr val="bg1"/>
                </a:solidFill>
                <a:latin typeface="Rockwell" pitchFamily="18" charset="0"/>
              </a:rPr>
              <a:t>BUILDING MOMENTUM TO A GLOBAL ECONOMIC COLLAPSE</a:t>
            </a:r>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200" b="1" dirty="0" smtClean="0">
                <a:solidFill>
                  <a:srgbClr val="FFFF00"/>
                </a:solidFill>
                <a:latin typeface="Rockwell" pitchFamily="18" charset="0"/>
              </a:rPr>
              <a:t>The Untold Story of the Inevitable Consequences of Centuries of Entrenched Privilege</a:t>
            </a:r>
            <a:endParaRPr lang="en-US" altLang="en-US" sz="3200" b="1" dirty="0">
              <a:solidFill>
                <a:srgbClr val="FFFF00"/>
              </a:solidFill>
              <a:latin typeface="Rockwell" pitchFamily="18" charset="0"/>
            </a:endParaRPr>
          </a:p>
        </p:txBody>
      </p:sp>
      <p:sp>
        <p:nvSpPr>
          <p:cNvPr id="6" name="Text Box 4"/>
          <p:cNvSpPr txBox="1">
            <a:spLocks noChangeArrowheads="1"/>
          </p:cNvSpPr>
          <p:nvPr/>
        </p:nvSpPr>
        <p:spPr bwMode="auto">
          <a:xfrm>
            <a:off x="3241675" y="5167312"/>
            <a:ext cx="2660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3600" b="1" dirty="0">
                <a:solidFill>
                  <a:srgbClr val="FFFFCC"/>
                </a:solidFill>
                <a:latin typeface="Rockwell" pitchFamily="18" charset="0"/>
              </a:rPr>
              <a:t>EPISODE 2</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extLst>
      <p:ext uri="{BB962C8B-B14F-4D97-AF65-F5344CB8AC3E}">
        <p14:creationId xmlns:p14="http://schemas.microsoft.com/office/powerpoint/2010/main" val="1171829886"/>
      </p:ext>
    </p:extLst>
  </p:cSld>
  <p:clrMapOvr>
    <a:masterClrMapping/>
  </p:clrMapOvr>
  <p:transition advTm="1081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BA41A12A-78D1-489F-A9B8-BD93AA7BEE79}" type="slidenum">
              <a:rPr lang="en-US" altLang="en-US"/>
              <a:pPr/>
              <a:t>10</a:t>
            </a:fld>
            <a:endParaRPr lang="en-US" altLang="en-US"/>
          </a:p>
        </p:txBody>
      </p:sp>
      <p:pic>
        <p:nvPicPr>
          <p:cNvPr id="249864" name="Picture 8" descr="market-funds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49865" name="Text Box 9"/>
          <p:cNvSpPr txBox="1">
            <a:spLocks noChangeArrowheads="1"/>
          </p:cNvSpPr>
          <p:nvPr/>
        </p:nvSpPr>
        <p:spPr bwMode="auto">
          <a:xfrm>
            <a:off x="1831975" y="5673725"/>
            <a:ext cx="5553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4000" b="1">
                <a:solidFill>
                  <a:srgbClr val="FFFFCC"/>
                </a:solidFill>
                <a:latin typeface="Rockwell" pitchFamily="18" charset="0"/>
              </a:rPr>
              <a:t>Money Market Funds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604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6426431B-4632-4A2F-8DE1-D8F13157D771}" type="slidenum">
              <a:rPr lang="en-US" altLang="en-US"/>
              <a:pPr/>
              <a:t>11</a:t>
            </a:fld>
            <a:endParaRPr lang="en-US" altLang="en-US"/>
          </a:p>
        </p:txBody>
      </p:sp>
      <p:pic>
        <p:nvPicPr>
          <p:cNvPr id="353282" name="Picture 2" descr="money market assets 1976-20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53283" name="Picture 3" descr="market-funds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0150" y="1341438"/>
            <a:ext cx="3621088" cy="2716212"/>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2576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1B26260-6BAF-4131-8E5C-292030537F05}" type="slidenum">
              <a:rPr lang="en-US" altLang="en-US"/>
              <a:pPr/>
              <a:t>12</a:t>
            </a:fld>
            <a:endParaRPr lang="en-US" altLang="en-US"/>
          </a:p>
        </p:txBody>
      </p:sp>
      <p:pic>
        <p:nvPicPr>
          <p:cNvPr id="302085" name="Picture 5" descr="871522_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2087" name="Picture 7" descr="nm_safe_081006_m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 y="333375"/>
            <a:ext cx="3670300" cy="2752725"/>
          </a:xfrm>
          <a:prstGeom prst="rect">
            <a:avLst/>
          </a:prstGeom>
          <a:noFill/>
          <a:extLst>
            <a:ext uri="{909E8E84-426E-40DD-AFC4-6F175D3DCCD1}">
              <a14:hiddenFill xmlns:a14="http://schemas.microsoft.com/office/drawing/2010/main">
                <a:solidFill>
                  <a:srgbClr val="FFFFFF"/>
                </a:solidFill>
              </a14:hiddenFill>
            </a:ext>
          </a:extLst>
        </p:spPr>
      </p:pic>
      <p:pic>
        <p:nvPicPr>
          <p:cNvPr id="302089" name="Picture 9" descr="fotolia_3132734_X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250" y="3090863"/>
            <a:ext cx="4038600" cy="269557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6950" y="6330950"/>
            <a:ext cx="347663" cy="347663"/>
          </a:xfrm>
          <a:prstGeom prst="rect">
            <a:avLst/>
          </a:prstGeom>
        </p:spPr>
      </p:pic>
    </p:spTree>
  </p:cSld>
  <p:clrMapOvr>
    <a:masterClrMapping/>
  </p:clrMapOvr>
  <p:transition advTm="2483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F25B9E62-8331-4D95-BA26-7074AC290768}" type="slidenum">
              <a:rPr lang="en-US" altLang="en-US"/>
              <a:pPr/>
              <a:t>13</a:t>
            </a:fld>
            <a:endParaRPr lang="en-US" altLang="en-US"/>
          </a:p>
        </p:txBody>
      </p:sp>
      <p:pic>
        <p:nvPicPr>
          <p:cNvPr id="305160" name="Picture 8" descr="dolla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5161" name="Picture 9" descr="2009-09-11-deregul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0275" y="876300"/>
            <a:ext cx="4854575" cy="514667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3012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4CA81390-5EAD-4EE5-BDD1-E45D3D6419E4}" type="slidenum">
              <a:rPr lang="en-US" altLang="en-US"/>
              <a:pPr/>
              <a:t>14</a:t>
            </a:fld>
            <a:endParaRPr lang="en-US" altLang="en-US"/>
          </a:p>
        </p:txBody>
      </p:sp>
      <p:pic>
        <p:nvPicPr>
          <p:cNvPr id="157714" name="Picture 18" descr="old_psfs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1225" y="1828800"/>
            <a:ext cx="4422775" cy="5029200"/>
          </a:xfrm>
          <a:prstGeom prst="rect">
            <a:avLst/>
          </a:prstGeom>
          <a:noFill/>
          <a:extLst>
            <a:ext uri="{909E8E84-426E-40DD-AFC4-6F175D3DCCD1}">
              <a14:hiddenFill xmlns:a14="http://schemas.microsoft.com/office/drawing/2010/main">
                <a:solidFill>
                  <a:srgbClr val="FFFFFF"/>
                </a:solidFill>
              </a14:hiddenFill>
            </a:ext>
          </a:extLst>
        </p:spPr>
      </p:pic>
      <p:pic>
        <p:nvPicPr>
          <p:cNvPr id="157716" name="Picture 20" descr="nysaving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781550" cy="3098800"/>
          </a:xfrm>
          <a:prstGeom prst="rect">
            <a:avLst/>
          </a:prstGeom>
          <a:noFill/>
          <a:extLst>
            <a:ext uri="{909E8E84-426E-40DD-AFC4-6F175D3DCCD1}">
              <a14:hiddenFill xmlns:a14="http://schemas.microsoft.com/office/drawing/2010/main">
                <a:solidFill>
                  <a:srgbClr val="FFFFFF"/>
                </a:solidFill>
              </a14:hiddenFill>
            </a:ext>
          </a:extLst>
        </p:spPr>
      </p:pic>
      <p:pic>
        <p:nvPicPr>
          <p:cNvPr id="157718" name="Picture 22" descr="ea25bc5235aa337aa6e2532ae976_gran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090863"/>
            <a:ext cx="4772025" cy="3767137"/>
          </a:xfrm>
          <a:prstGeom prst="rect">
            <a:avLst/>
          </a:prstGeom>
          <a:noFill/>
          <a:extLst>
            <a:ext uri="{909E8E84-426E-40DD-AFC4-6F175D3DCCD1}">
              <a14:hiddenFill xmlns:a14="http://schemas.microsoft.com/office/drawing/2010/main">
                <a:solidFill>
                  <a:srgbClr val="FFFFFF"/>
                </a:solidFill>
              </a14:hiddenFill>
            </a:ext>
          </a:extLst>
        </p:spPr>
      </p:pic>
      <p:pic>
        <p:nvPicPr>
          <p:cNvPr id="157722" name="Picture 26" descr="former_savings_bank_hanlontow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2025" y="0"/>
            <a:ext cx="4371975" cy="2762250"/>
          </a:xfrm>
          <a:prstGeom prst="rect">
            <a:avLst/>
          </a:prstGeom>
          <a:noFill/>
          <a:extLst>
            <a:ext uri="{909E8E84-426E-40DD-AFC4-6F175D3DCCD1}">
              <a14:hiddenFill xmlns:a14="http://schemas.microsoft.com/office/drawing/2010/main">
                <a:solidFill>
                  <a:srgbClr val="FFFFFF"/>
                </a:solidFill>
              </a14:hiddenFill>
            </a:ext>
          </a:extLst>
        </p:spPr>
      </p:pic>
      <p:pic>
        <p:nvPicPr>
          <p:cNvPr id="157723" name="Picture 27" desc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2788" y="2322513"/>
            <a:ext cx="3052762" cy="1658937"/>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16950" y="6330950"/>
            <a:ext cx="347663" cy="347663"/>
          </a:xfrm>
          <a:prstGeom prst="rect">
            <a:avLst/>
          </a:prstGeom>
        </p:spPr>
      </p:pic>
    </p:spTree>
  </p:cSld>
  <p:clrMapOvr>
    <a:masterClrMapping/>
  </p:clrMapOvr>
  <p:transition advTm="1735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E988DB9-B8B7-4A94-A06E-98B423DEDD80}" type="slidenum">
              <a:rPr lang="en-US" altLang="en-US"/>
              <a:pPr/>
              <a:t>15</a:t>
            </a:fld>
            <a:endParaRPr lang="en-US" altLang="en-US"/>
          </a:p>
        </p:txBody>
      </p:sp>
      <p:pic>
        <p:nvPicPr>
          <p:cNvPr id="306186" name="Picture 10" descr="ANd9GcR-ZXthjqWTHS2JydDHH1CDRwpbwYA7njqDYNPRFa7vxNayT3TV_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938"/>
            <a:ext cx="9144000" cy="6838951"/>
          </a:xfrm>
          <a:prstGeom prst="rect">
            <a:avLst/>
          </a:prstGeom>
          <a:noFill/>
          <a:extLst>
            <a:ext uri="{909E8E84-426E-40DD-AFC4-6F175D3DCCD1}">
              <a14:hiddenFill xmlns:a14="http://schemas.microsoft.com/office/drawing/2010/main">
                <a:solidFill>
                  <a:srgbClr val="FFFFFF"/>
                </a:solidFill>
              </a14:hiddenFill>
            </a:ext>
          </a:extLst>
        </p:spPr>
      </p:pic>
      <p:pic>
        <p:nvPicPr>
          <p:cNvPr id="306187" name="Picture 11" descr="freddiema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600" y="1905000"/>
            <a:ext cx="37846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306188" name="Picture 12" descr="fannie-300x2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8838" y="1895475"/>
            <a:ext cx="3998912" cy="2516188"/>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6950" y="6330950"/>
            <a:ext cx="347663" cy="347663"/>
          </a:xfrm>
          <a:prstGeom prst="rect">
            <a:avLst/>
          </a:prstGeom>
        </p:spPr>
      </p:pic>
    </p:spTree>
  </p:cSld>
  <p:clrMapOvr>
    <a:masterClrMapping/>
  </p:clrMapOvr>
  <p:transition advTm="2009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046B17BD-09A2-4E20-8E09-DB724EF59947}" type="slidenum">
              <a:rPr lang="en-US" altLang="en-US"/>
              <a:pPr/>
              <a:t>16</a:t>
            </a:fld>
            <a:endParaRPr lang="en-US" altLang="en-US"/>
          </a:p>
        </p:txBody>
      </p:sp>
      <p:pic>
        <p:nvPicPr>
          <p:cNvPr id="355334" name="Picture 6" descr="ar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486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18DB2163-9ABA-4409-B0E6-2A604149FC90}" type="slidenum">
              <a:rPr lang="en-US" altLang="en-US"/>
              <a:pPr/>
              <a:t>17</a:t>
            </a:fld>
            <a:endParaRPr lang="en-US" altLang="en-US"/>
          </a:p>
        </p:txBody>
      </p:sp>
      <p:pic>
        <p:nvPicPr>
          <p:cNvPr id="357381" name="Picture 5" descr="SavingsLo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412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85FB896-250B-480C-A171-1F407C33DBE2}" type="slidenum">
              <a:rPr lang="en-US" altLang="en-US"/>
              <a:pPr/>
              <a:t>18</a:t>
            </a:fld>
            <a:endParaRPr lang="en-US" altLang="en-US"/>
          </a:p>
        </p:txBody>
      </p:sp>
      <p:pic>
        <p:nvPicPr>
          <p:cNvPr id="308231" name="Picture 7" descr="frau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extLst>
            <a:ext uri="{909E8E84-426E-40DD-AFC4-6F175D3DCCD1}">
              <a14:hiddenFill xmlns:a14="http://schemas.microsoft.com/office/drawing/2010/main">
                <a:solidFill>
                  <a:srgbClr val="FFFFFF"/>
                </a:solidFill>
              </a14:hiddenFill>
            </a:ext>
          </a:extLst>
        </p:spPr>
      </p:pic>
      <p:pic>
        <p:nvPicPr>
          <p:cNvPr id="308232" name="Picture 8" descr="keat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3550" y="1069975"/>
            <a:ext cx="3009900" cy="485775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1271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638061FA-B149-43E4-908D-83F90F803004}" type="slidenum">
              <a:rPr lang="en-US" altLang="en-US"/>
              <a:pPr/>
              <a:t>19</a:t>
            </a:fld>
            <a:endParaRPr lang="en-US" altLang="en-US"/>
          </a:p>
        </p:txBody>
      </p:sp>
      <p:pic>
        <p:nvPicPr>
          <p:cNvPr id="281612" name="Picture 12" descr="paul-volcke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439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4821B0D-1C2B-4CAB-B08F-514C618FE505}" type="slidenum">
              <a:rPr lang="en-US" altLang="en-US"/>
              <a:pPr/>
              <a:t>2</a:t>
            </a:fld>
            <a:endParaRPr lang="en-US" altLang="en-US"/>
          </a:p>
        </p:txBody>
      </p:sp>
      <p:pic>
        <p:nvPicPr>
          <p:cNvPr id="11288" name="Picture 24" descr="fotolia_3132734_X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90" name="Rectangle 26"/>
          <p:cNvSpPr>
            <a:spLocks noGrp="1" noChangeArrowheads="1"/>
          </p:cNvSpPr>
          <p:nvPr>
            <p:ph type="ctrTitle"/>
          </p:nvPr>
        </p:nvSpPr>
        <p:spPr>
          <a:xfrm>
            <a:off x="332461" y="1006518"/>
            <a:ext cx="7943850" cy="3978275"/>
          </a:xfrm>
          <a:noFill/>
          <a:ln/>
        </p:spPr>
        <p:txBody>
          <a:bodyPr anchor="ctr" anchorCtr="1"/>
          <a:lstStyle/>
          <a:p>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3200" b="1" dirty="0" smtClean="0">
                <a:solidFill>
                  <a:schemeClr val="bg1"/>
                </a:solidFill>
                <a:latin typeface="Rockwell" pitchFamily="18" charset="0"/>
              </a:rPr>
              <a:t>Money </a:t>
            </a:r>
            <a:r>
              <a:rPr lang="en-GB" altLang="en-US" sz="3200" b="1" dirty="0">
                <a:solidFill>
                  <a:schemeClr val="bg1"/>
                </a:solidFill>
                <a:latin typeface="Rockwell" pitchFamily="18" charset="0"/>
              </a:rPr>
              <a:t>Market Funds </a:t>
            </a:r>
            <a:r>
              <a:rPr lang="en-GB" altLang="en-US" sz="3200" b="1" dirty="0" smtClean="0">
                <a:solidFill>
                  <a:schemeClr val="bg1"/>
                </a:solidFill>
                <a:latin typeface="Rockwell" pitchFamily="18" charset="0"/>
              </a:rPr>
              <a:t>Started</a:t>
            </a:r>
            <a:br>
              <a:rPr lang="en-GB" altLang="en-US" sz="3200" b="1" dirty="0" smtClean="0">
                <a:solidFill>
                  <a:schemeClr val="bg1"/>
                </a:solidFill>
                <a:latin typeface="Rockwell" pitchFamily="18" charset="0"/>
              </a:rPr>
            </a:br>
            <a:r>
              <a:rPr lang="en-GB" altLang="en-US" sz="3200" b="1" dirty="0" smtClean="0">
                <a:solidFill>
                  <a:schemeClr val="bg1"/>
                </a:solidFill>
                <a:latin typeface="Rockwell" pitchFamily="18" charset="0"/>
              </a:rPr>
              <a:t>the </a:t>
            </a:r>
            <a:r>
              <a:rPr lang="en-GB" altLang="en-US" sz="3200" b="1" dirty="0">
                <a:solidFill>
                  <a:schemeClr val="bg1"/>
                </a:solidFill>
                <a:latin typeface="Rockwell" pitchFamily="18" charset="0"/>
              </a:rPr>
              <a:t>Dominoes Falling;</a:t>
            </a:r>
            <a:br>
              <a:rPr lang="en-GB" altLang="en-US" sz="3200" b="1" dirty="0">
                <a:solidFill>
                  <a:schemeClr val="bg1"/>
                </a:solidFill>
                <a:latin typeface="Rockwell" pitchFamily="18" charset="0"/>
              </a:rPr>
            </a:br>
            <a:r>
              <a:rPr lang="en-GB" altLang="en-US" sz="3200" b="1" dirty="0" smtClean="0">
                <a:solidFill>
                  <a:schemeClr val="bg1"/>
                </a:solidFill>
                <a:latin typeface="Rockwell" pitchFamily="18" charset="0"/>
              </a:rPr>
              <a:t>Reagan did </a:t>
            </a:r>
            <a:r>
              <a:rPr lang="en-GB" altLang="en-US" sz="3200" b="1" dirty="0">
                <a:solidFill>
                  <a:schemeClr val="bg1"/>
                </a:solidFill>
                <a:latin typeface="Rockwell" pitchFamily="18" charset="0"/>
              </a:rPr>
              <a:t>the Rest</a:t>
            </a:r>
            <a:endParaRPr lang="en-US" altLang="en-US" sz="3200" b="1" dirty="0">
              <a:solidFill>
                <a:schemeClr val="bg1"/>
              </a:solidFill>
              <a:latin typeface="Rockwell"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783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15FE43A-990D-47DC-B933-FAD43E0FBE98}" type="slidenum">
              <a:rPr lang="en-US" altLang="en-US"/>
              <a:pPr/>
              <a:t>20</a:t>
            </a:fld>
            <a:endParaRPr lang="en-US" altLang="en-US"/>
          </a:p>
        </p:txBody>
      </p:sp>
      <p:pic>
        <p:nvPicPr>
          <p:cNvPr id="310278" name="Picture 6" descr="miltonpri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0279" name="Picture 7" descr="1101791022_4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1275" y="3581400"/>
            <a:ext cx="2486025" cy="32766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2429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240CA29-4CFD-49FC-9721-C804DEE462B9}" type="slidenum">
              <a:rPr lang="en-US" altLang="en-US"/>
              <a:pPr/>
              <a:t>21</a:t>
            </a:fld>
            <a:endParaRPr lang="en-US" altLang="en-US"/>
          </a:p>
        </p:txBody>
      </p:sp>
      <p:pic>
        <p:nvPicPr>
          <p:cNvPr id="312326" name="Picture 6" descr="ar12774904998288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2327" name="Picture 7" descr="30_year_interest_ra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5950" y="1782763"/>
            <a:ext cx="5497513" cy="3436937"/>
          </a:xfrm>
          <a:prstGeom prst="rect">
            <a:avLst/>
          </a:prstGeom>
          <a:noFill/>
          <a:extLst>
            <a:ext uri="{909E8E84-426E-40DD-AFC4-6F175D3DCCD1}">
              <a14:hiddenFill xmlns:a14="http://schemas.microsoft.com/office/drawing/2010/main">
                <a:solidFill>
                  <a:srgbClr val="FFFFFF"/>
                </a:solidFill>
              </a14:hiddenFill>
            </a:ext>
          </a:extLst>
        </p:spPr>
      </p:pic>
      <p:pic>
        <p:nvPicPr>
          <p:cNvPr id="312329" name="Picture 9" descr="left%20arro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4225" y="3894138"/>
            <a:ext cx="1866900" cy="2220912"/>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6950" y="6330950"/>
            <a:ext cx="347663" cy="347663"/>
          </a:xfrm>
          <a:prstGeom prst="rect">
            <a:avLst/>
          </a:prstGeom>
        </p:spPr>
      </p:pic>
    </p:spTree>
  </p:cSld>
  <p:clrMapOvr>
    <a:masterClrMapping/>
  </p:clrMapOvr>
  <p:transition advTm="1749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D2D73896-4A30-4CFA-95BE-3155FDB718C5}" type="slidenum">
              <a:rPr lang="en-US" altLang="en-US"/>
              <a:pPr/>
              <a:t>22</a:t>
            </a:fld>
            <a:endParaRPr lang="en-US" altLang="en-US"/>
          </a:p>
        </p:txBody>
      </p:sp>
      <p:pic>
        <p:nvPicPr>
          <p:cNvPr id="314376" name="Picture 8" descr="ronald-reag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4377" name="Picture 9" descr="1101810921_4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4838" y="247650"/>
            <a:ext cx="1960562" cy="238125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24085">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1EC6B455-1BBA-4EF5-9828-4E737C9D5288}" type="slidenum">
              <a:rPr lang="en-US" altLang="en-US"/>
              <a:pPr/>
              <a:t>23</a:t>
            </a:fld>
            <a:endParaRPr lang="en-US" altLang="en-US"/>
          </a:p>
        </p:txBody>
      </p:sp>
      <p:pic>
        <p:nvPicPr>
          <p:cNvPr id="316419" name="Picture 3" descr="ANd9GcQPrxPdCqbSyZzrPPZIuSBAiJNnuKL1dwVo65c2PamIcKmB80ZVE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5488" y="0"/>
            <a:ext cx="58785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6420" name="Picture 4" descr="061905laff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3" y="1924050"/>
            <a:ext cx="3392487" cy="272097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21322">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331304EF-1A06-4B87-80F0-4017654DBDD0}" type="slidenum">
              <a:rPr lang="en-US" altLang="en-US"/>
              <a:pPr/>
              <a:t>24</a:t>
            </a:fld>
            <a:endParaRPr lang="en-US" altLang="en-US"/>
          </a:p>
        </p:txBody>
      </p:sp>
      <p:pic>
        <p:nvPicPr>
          <p:cNvPr id="318470" name="Picture 6" descr="090308-recession-bcol-10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349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A08DE3AF-9C87-45AB-ADCD-EFB4FB455C0A}" type="slidenum">
              <a:rPr lang="en-US" altLang="en-US"/>
              <a:pPr/>
              <a:t>25</a:t>
            </a:fld>
            <a:endParaRPr lang="en-US" altLang="en-US"/>
          </a:p>
        </p:txBody>
      </p:sp>
      <p:pic>
        <p:nvPicPr>
          <p:cNvPr id="320517" name="Picture 5" descr="21_1-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275"/>
            <a:ext cx="9144000" cy="68167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3029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CDAD2769-83A5-4651-9231-E2FFDAD69A94}" type="slidenum">
              <a:rPr lang="en-US" altLang="en-US"/>
              <a:pPr/>
              <a:t>26</a:t>
            </a:fld>
            <a:endParaRPr lang="en-US" altLang="en-US"/>
          </a:p>
        </p:txBody>
      </p:sp>
      <p:pic>
        <p:nvPicPr>
          <p:cNvPr id="276496" name="Picture 16" descr="reagans-speech-2303198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968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6A464E88-163A-4207-8633-7027AC79F22D}" type="slidenum">
              <a:rPr lang="en-US" altLang="en-US"/>
              <a:pPr/>
              <a:t>27</a:t>
            </a:fld>
            <a:endParaRPr lang="en-US" altLang="en-US"/>
          </a:p>
        </p:txBody>
      </p:sp>
      <p:pic>
        <p:nvPicPr>
          <p:cNvPr id="359426" name="Picture 2" descr="Soviet+Union+En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92925"/>
          </a:xfrm>
          <a:prstGeom prst="rect">
            <a:avLst/>
          </a:prstGeom>
          <a:noFill/>
          <a:extLst>
            <a:ext uri="{909E8E84-426E-40DD-AFC4-6F175D3DCCD1}">
              <a14:hiddenFill xmlns:a14="http://schemas.microsoft.com/office/drawing/2010/main">
                <a:solidFill>
                  <a:srgbClr val="FFFFFF"/>
                </a:solidFill>
              </a14:hiddenFill>
            </a:ext>
          </a:extLst>
        </p:spPr>
      </p:pic>
      <p:sp>
        <p:nvSpPr>
          <p:cNvPr id="359427" name="Text Box 3"/>
          <p:cNvSpPr txBox="1">
            <a:spLocks noChangeArrowheads="1"/>
          </p:cNvSpPr>
          <p:nvPr/>
        </p:nvSpPr>
        <p:spPr bwMode="auto">
          <a:xfrm>
            <a:off x="1568450" y="3724275"/>
            <a:ext cx="63817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2800" b="1">
                <a:solidFill>
                  <a:srgbClr val="FFFFCC"/>
                </a:solidFill>
                <a:latin typeface="Rockwell" pitchFamily="18" charset="0"/>
              </a:rPr>
              <a:t>Economic hardship finally brings down the Soviet state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898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D2457B5F-8209-4376-901D-DE6EB594FDC0}" type="slidenum">
              <a:rPr lang="en-US" altLang="en-US"/>
              <a:pPr/>
              <a:t>28</a:t>
            </a:fld>
            <a:endParaRPr lang="en-US" altLang="en-US"/>
          </a:p>
        </p:txBody>
      </p:sp>
      <p:pic>
        <p:nvPicPr>
          <p:cNvPr id="322562" name="Picture 2" descr="REAGANMONEYSPEECH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638"/>
            <a:ext cx="9144000" cy="683736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521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6D7F877-CA8B-418C-A4E8-1E61B667408D}" type="slidenum">
              <a:rPr lang="en-US" altLang="en-US"/>
              <a:pPr/>
              <a:t>29</a:t>
            </a:fld>
            <a:endParaRPr lang="en-US" altLang="en-US"/>
          </a:p>
        </p:txBody>
      </p:sp>
      <p:pic>
        <p:nvPicPr>
          <p:cNvPr id="324615" name="Picture 7" descr="Images%5CUS%20Capit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24616" name="Picture 8" descr="90sOutRecGDP.jpg (11501 by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9450" y="239713"/>
            <a:ext cx="5186363" cy="337502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3297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9EFA4CAF-6FCD-4CFA-BF5E-2DE958923089}" type="slidenum">
              <a:rPr lang="en-US" altLang="en-US"/>
              <a:pPr/>
              <a:t>3</a:t>
            </a:fld>
            <a:endParaRPr lang="en-US" altLang="en-US"/>
          </a:p>
        </p:txBody>
      </p:sp>
      <p:pic>
        <p:nvPicPr>
          <p:cNvPr id="346114" name="Picture 2" descr="full-summit-cp-5849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46115" name="Rectangle 3"/>
          <p:cNvSpPr>
            <a:spLocks noGrp="1" noChangeArrowheads="1"/>
          </p:cNvSpPr>
          <p:nvPr>
            <p:ph type="subTitle" idx="1"/>
          </p:nvPr>
        </p:nvSpPr>
        <p:spPr>
          <a:xfrm>
            <a:off x="1931988" y="3821113"/>
            <a:ext cx="4938712" cy="2614612"/>
          </a:xfrm>
          <a:noFill/>
          <a:ln/>
        </p:spPr>
        <p:txBody>
          <a:bodyPr/>
          <a:lstStyle/>
          <a:p>
            <a:r>
              <a:rPr lang="en-GB" altLang="en-US" sz="2800" b="1" dirty="0">
                <a:solidFill>
                  <a:srgbClr val="FFFFCC"/>
                </a:solidFill>
                <a:latin typeface="Rockwell" pitchFamily="18" charset="0"/>
              </a:rPr>
              <a:t>Written </a:t>
            </a:r>
            <a:r>
              <a:rPr lang="en-GB" altLang="en-US" sz="2800" b="1" dirty="0" smtClean="0">
                <a:solidFill>
                  <a:srgbClr val="FFFFCC"/>
                </a:solidFill>
                <a:latin typeface="Rockwell" pitchFamily="18" charset="0"/>
              </a:rPr>
              <a:t>by</a:t>
            </a:r>
            <a:endParaRPr lang="en-GB" altLang="en-US" sz="2800" b="1" dirty="0">
              <a:solidFill>
                <a:srgbClr val="FFFFCC"/>
              </a:solidFill>
              <a:latin typeface="Rockwell" pitchFamily="18" charset="0"/>
            </a:endParaRPr>
          </a:p>
          <a:p>
            <a:r>
              <a:rPr lang="en-GB" altLang="en-US" sz="3600" b="1" dirty="0">
                <a:solidFill>
                  <a:srgbClr val="FFFFCC"/>
                </a:solidFill>
                <a:latin typeface="Rockwell" pitchFamily="18" charset="0"/>
              </a:rPr>
              <a:t>Edward J. </a:t>
            </a:r>
            <a:r>
              <a:rPr lang="en-GB" altLang="en-US" sz="3600" b="1" dirty="0" smtClean="0">
                <a:solidFill>
                  <a:srgbClr val="FFFFCC"/>
                </a:solidFill>
                <a:latin typeface="Rockwell" pitchFamily="18" charset="0"/>
              </a:rPr>
              <a:t>Dodson, M.L.A.</a:t>
            </a:r>
            <a:endParaRPr lang="en-GB" altLang="en-US" sz="2800" b="1" dirty="0">
              <a:solidFill>
                <a:srgbClr val="FFFFCC"/>
              </a:solidFill>
              <a:latin typeface="Rockwell" pitchFamily="18" charset="0"/>
            </a:endParaRPr>
          </a:p>
          <a:p>
            <a:endParaRPr lang="en-GB" altLang="en-US" sz="2800" b="1" dirty="0">
              <a:latin typeface="Rockwell" pitchFamily="18" charset="0"/>
            </a:endParaRPr>
          </a:p>
          <a:p>
            <a:endParaRPr lang="en-GB" altLang="en-US" sz="4400" b="1" dirty="0">
              <a:latin typeface="Rockwell" pitchFamily="18" charset="0"/>
            </a:endParaRPr>
          </a:p>
          <a:p>
            <a:pPr>
              <a:lnSpc>
                <a:spcPct val="90000"/>
              </a:lnSpc>
            </a:pPr>
            <a:endParaRPr lang="en-US" altLang="en-US" sz="2800" b="1" dirty="0">
              <a:latin typeface="Rockwell"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extLst>
      <p:ext uri="{BB962C8B-B14F-4D97-AF65-F5344CB8AC3E}">
        <p14:creationId xmlns:p14="http://schemas.microsoft.com/office/powerpoint/2010/main" val="1325963988"/>
      </p:ext>
    </p:extLst>
  </p:cSld>
  <p:clrMapOvr>
    <a:masterClrMapping/>
  </p:clrMapOvr>
  <p:transition advTm="669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A794B1D-A456-45E9-9E79-7A80E704258C}" type="slidenum">
              <a:rPr lang="en-US" altLang="en-US"/>
              <a:pPr/>
              <a:t>30</a:t>
            </a:fld>
            <a:endParaRPr lang="en-US" altLang="en-US"/>
          </a:p>
        </p:txBody>
      </p:sp>
      <p:pic>
        <p:nvPicPr>
          <p:cNvPr id="172044" name="Picture 12" descr="Johnston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5463" y="0"/>
            <a:ext cx="48085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2046" name="Picture 14" descr="recess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43481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2047" name="Picture 15" descr="1101820208_400">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7313" y="3695700"/>
            <a:ext cx="2103437" cy="287655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16950" y="6330950"/>
            <a:ext cx="347663" cy="347663"/>
          </a:xfrm>
          <a:prstGeom prst="rect">
            <a:avLst/>
          </a:prstGeom>
        </p:spPr>
      </p:pic>
    </p:spTree>
  </p:cSld>
  <p:clrMapOvr>
    <a:masterClrMapping/>
  </p:clrMapOvr>
  <p:transition advTm="953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7DBD179D-54F7-45D7-85C3-064F2F12C34E}" type="slidenum">
              <a:rPr lang="en-US" altLang="en-US"/>
              <a:pPr/>
              <a:t>31</a:t>
            </a:fld>
            <a:endParaRPr lang="en-US" altLang="en-US"/>
          </a:p>
        </p:txBody>
      </p:sp>
      <p:pic>
        <p:nvPicPr>
          <p:cNvPr id="326661" name="Picture 5" descr="homele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325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732BC505-1358-4F5B-9A68-7212616FB4A8}" type="slidenum">
              <a:rPr lang="en-US" altLang="en-US"/>
              <a:pPr/>
              <a:t>32</a:t>
            </a:fld>
            <a:endParaRPr lang="en-US" altLang="en-US"/>
          </a:p>
        </p:txBody>
      </p:sp>
      <p:pic>
        <p:nvPicPr>
          <p:cNvPr id="361475" name="Picture 3" descr="Farm%20Foreclosures%20Michig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822700" cy="2924175"/>
          </a:xfrm>
          <a:prstGeom prst="rect">
            <a:avLst/>
          </a:prstGeom>
          <a:noFill/>
          <a:extLst>
            <a:ext uri="{909E8E84-426E-40DD-AFC4-6F175D3DCCD1}">
              <a14:hiddenFill xmlns:a14="http://schemas.microsoft.com/office/drawing/2010/main">
                <a:solidFill>
                  <a:srgbClr val="FFFFFF"/>
                </a:solidFill>
              </a14:hiddenFill>
            </a:ext>
          </a:extLst>
        </p:spPr>
      </p:pic>
      <p:pic>
        <p:nvPicPr>
          <p:cNvPr id="361477" name="Picture 5" descr="res_and_envir_bankruptcy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6975" y="2876550"/>
            <a:ext cx="2867025" cy="3981450"/>
          </a:xfrm>
          <a:prstGeom prst="rect">
            <a:avLst/>
          </a:prstGeom>
          <a:noFill/>
          <a:extLst>
            <a:ext uri="{909E8E84-426E-40DD-AFC4-6F175D3DCCD1}">
              <a14:hiddenFill xmlns:a14="http://schemas.microsoft.com/office/drawing/2010/main">
                <a:solidFill>
                  <a:srgbClr val="FFFFFF"/>
                </a:solidFill>
              </a14:hiddenFill>
            </a:ext>
          </a:extLst>
        </p:spPr>
      </p:pic>
      <p:pic>
        <p:nvPicPr>
          <p:cNvPr id="361479" name="Picture 7" descr="ANd9GcR5iUzO2YYpE2gQX4SFRM_X6HHdt1Imjew3JIC6Q3EZ3mSUArs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1413" y="19050"/>
            <a:ext cx="4192587" cy="2886075"/>
          </a:xfrm>
          <a:prstGeom prst="rect">
            <a:avLst/>
          </a:prstGeom>
          <a:noFill/>
          <a:extLst>
            <a:ext uri="{909E8E84-426E-40DD-AFC4-6F175D3DCCD1}">
              <a14:hiddenFill xmlns:a14="http://schemas.microsoft.com/office/drawing/2010/main">
                <a:solidFill>
                  <a:srgbClr val="FFFFFF"/>
                </a:solidFill>
              </a14:hiddenFill>
            </a:ext>
          </a:extLst>
        </p:spPr>
      </p:pic>
      <p:pic>
        <p:nvPicPr>
          <p:cNvPr id="361481" name="Picture 9" descr="400px-Nebraska_farm_land_1035541_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933700"/>
            <a:ext cx="6299200" cy="3924300"/>
          </a:xfrm>
          <a:prstGeom prst="rect">
            <a:avLst/>
          </a:prstGeom>
          <a:noFill/>
          <a:extLst>
            <a:ext uri="{909E8E84-426E-40DD-AFC4-6F175D3DCCD1}">
              <a14:hiddenFill xmlns:a14="http://schemas.microsoft.com/office/drawing/2010/main">
                <a:solidFill>
                  <a:srgbClr val="FFFFFF"/>
                </a:solidFill>
              </a14:hiddenFill>
            </a:ext>
          </a:extLst>
        </p:spPr>
      </p:pic>
      <p:pic>
        <p:nvPicPr>
          <p:cNvPr id="361483" name="Picture 11" descr="closed-74207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66975" y="0"/>
            <a:ext cx="2857500" cy="31718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16950" y="6330950"/>
            <a:ext cx="347663" cy="347663"/>
          </a:xfrm>
          <a:prstGeom prst="rect">
            <a:avLst/>
          </a:prstGeom>
        </p:spPr>
      </p:pic>
    </p:spTree>
  </p:cSld>
  <p:clrMapOvr>
    <a:masterClrMapping/>
  </p:clrMapOvr>
  <p:transition advTm="14846">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1" name="Picture 3" descr="gdp-growth-1977-200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243" y="507304"/>
            <a:ext cx="7384093" cy="553807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381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DF8BAAA4-7859-400A-9D02-42800FC4BED4}" type="slidenum">
              <a:rPr lang="en-US" altLang="en-US"/>
              <a:pPr/>
              <a:t>34</a:t>
            </a:fld>
            <a:endParaRPr lang="en-US" altLang="en-US"/>
          </a:p>
        </p:txBody>
      </p:sp>
      <p:pic>
        <p:nvPicPr>
          <p:cNvPr id="330756" name="Picture 4" descr="Economic-Grow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30757" name="Text Box 5"/>
          <p:cNvSpPr txBox="1">
            <a:spLocks noChangeArrowheads="1"/>
          </p:cNvSpPr>
          <p:nvPr/>
        </p:nvSpPr>
        <p:spPr bwMode="auto">
          <a:xfrm>
            <a:off x="406400" y="2359025"/>
            <a:ext cx="83756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5400" b="1">
                <a:solidFill>
                  <a:schemeClr val="hlink"/>
                </a:solidFill>
                <a:latin typeface="Rockwell" pitchFamily="18" charset="0"/>
              </a:rPr>
              <a:t>Gross Domestic Product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762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AF26671D-71DC-4958-8EE3-DA74F79ADDB0}" type="slidenum">
              <a:rPr lang="en-US" altLang="en-US"/>
              <a:pPr/>
              <a:t>35</a:t>
            </a:fld>
            <a:endParaRPr lang="en-US" altLang="en-US"/>
          </a:p>
        </p:txBody>
      </p:sp>
      <p:pic>
        <p:nvPicPr>
          <p:cNvPr id="332806" name="Picture 6" descr="ED-AI997_ferrar_E_200902101523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32807" name="Picture 7" descr="taxcu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9325" y="3238500"/>
            <a:ext cx="462915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2176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EC3D04E0-D679-4782-925F-042B0F2DAD58}" type="slidenum">
              <a:rPr lang="en-US" altLang="en-US"/>
              <a:pPr/>
              <a:t>36</a:t>
            </a:fld>
            <a:endParaRPr lang="en-US" altLang="en-US"/>
          </a:p>
        </p:txBody>
      </p:sp>
      <p:pic>
        <p:nvPicPr>
          <p:cNvPr id="336898" name="Picture 2" descr="U863350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603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3B1CD90B-705E-4E79-83B0-613CD380C660}" type="slidenum">
              <a:rPr lang="en-US" altLang="en-US"/>
              <a:pPr/>
              <a:t>37</a:t>
            </a:fld>
            <a:endParaRPr lang="en-US" altLang="en-US"/>
          </a:p>
        </p:txBody>
      </p:sp>
      <p:pic>
        <p:nvPicPr>
          <p:cNvPr id="339972" name="Picture 4" descr="Second-Mortgage-Slows-Short-Sa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7870">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E142E6D-6317-4A61-9D13-E092431BDD69}" type="slidenum">
              <a:rPr lang="en-US" altLang="en-US"/>
              <a:pPr/>
              <a:t>38</a:t>
            </a:fld>
            <a:endParaRPr lang="en-US" altLang="en-US"/>
          </a:p>
        </p:txBody>
      </p:sp>
      <p:pic>
        <p:nvPicPr>
          <p:cNvPr id="343043" name="Picture 3" descr="05_WAL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75"/>
            <a:ext cx="9144000" cy="6851650"/>
          </a:xfrm>
          <a:prstGeom prst="rect">
            <a:avLst/>
          </a:prstGeom>
          <a:noFill/>
          <a:extLst>
            <a:ext uri="{909E8E84-426E-40DD-AFC4-6F175D3DCCD1}">
              <a14:hiddenFill xmlns:a14="http://schemas.microsoft.com/office/drawing/2010/main">
                <a:solidFill>
                  <a:srgbClr val="FFFFFF"/>
                </a:solidFill>
              </a14:hiddenFill>
            </a:ext>
          </a:extLst>
        </p:spPr>
      </p:pic>
      <p:pic>
        <p:nvPicPr>
          <p:cNvPr id="343047" name="Picture 7" descr="freddie-mac-fannie-ma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650" y="4503738"/>
            <a:ext cx="3998913" cy="2106612"/>
          </a:xfrm>
          <a:prstGeom prst="rect">
            <a:avLst/>
          </a:prstGeom>
          <a:noFill/>
          <a:extLst>
            <a:ext uri="{909E8E84-426E-40DD-AFC4-6F175D3DCCD1}">
              <a14:hiddenFill xmlns:a14="http://schemas.microsoft.com/office/drawing/2010/main">
                <a:solidFill>
                  <a:srgbClr val="FFFFFF"/>
                </a:solidFill>
              </a14:hiddenFill>
            </a:ext>
          </a:extLst>
        </p:spPr>
      </p:pic>
      <p:pic>
        <p:nvPicPr>
          <p:cNvPr id="343049" name="Picture 9" descr="ginnie-ma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7675" y="4505325"/>
            <a:ext cx="2114550" cy="210502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6950" y="6330950"/>
            <a:ext cx="347663" cy="347663"/>
          </a:xfrm>
          <a:prstGeom prst="rect">
            <a:avLst/>
          </a:prstGeom>
        </p:spPr>
      </p:pic>
    </p:spTree>
  </p:cSld>
  <p:clrMapOvr>
    <a:masterClrMapping/>
  </p:clrMapOvr>
  <p:transition advTm="1796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F165B590-2D3A-4171-B826-AB471EA62ACD}" type="slidenum">
              <a:rPr lang="en-US" altLang="en-US"/>
              <a:pPr/>
              <a:t>39</a:t>
            </a:fld>
            <a:endParaRPr lang="en-US" altLang="en-US"/>
          </a:p>
        </p:txBody>
      </p:sp>
      <p:pic>
        <p:nvPicPr>
          <p:cNvPr id="28691" name="Picture 19" descr="ANd9GcQB5izl4s6l1OuwTqV_YMY_trRI5kHmY8lV9LO8D-t4Mc3jVJg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extLst>
            <a:ext uri="{909E8E84-426E-40DD-AFC4-6F175D3DCCD1}">
              <a14:hiddenFill xmlns:a14="http://schemas.microsoft.com/office/drawing/2010/main">
                <a:solidFill>
                  <a:srgbClr val="FFFFFF"/>
                </a:solidFill>
              </a14:hiddenFill>
            </a:ext>
          </a:extLst>
        </p:spPr>
      </p:pic>
      <p:pic>
        <p:nvPicPr>
          <p:cNvPr id="28692" name="Picture 20" descr="gdp_1990_recess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8375" y="3424238"/>
            <a:ext cx="4057650" cy="303371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22433">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BFEFE328-EE41-4E4E-98B0-723BDFC9F69D}" type="slidenum">
              <a:rPr lang="en-US" altLang="en-US"/>
              <a:pPr/>
              <a:t>4</a:t>
            </a:fld>
            <a:endParaRPr lang="en-US" altLang="en-US"/>
          </a:p>
        </p:txBody>
      </p:sp>
      <p:pic>
        <p:nvPicPr>
          <p:cNvPr id="288777" name="Picture 9" descr="great-depression-soup-l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448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4821B0D-1C2B-4CAB-B08F-514C618FE505}" type="slidenum">
              <a:rPr lang="en-US" altLang="en-US"/>
              <a:pPr/>
              <a:t>40</a:t>
            </a:fld>
            <a:endParaRPr lang="en-US" altLang="en-US"/>
          </a:p>
        </p:txBody>
      </p:sp>
      <p:pic>
        <p:nvPicPr>
          <p:cNvPr id="11288" name="Picture 24" descr="fotolia_3132734_X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290" name="Rectangle 26"/>
          <p:cNvSpPr>
            <a:spLocks noGrp="1" noChangeArrowheads="1"/>
          </p:cNvSpPr>
          <p:nvPr>
            <p:ph type="ctrTitle"/>
          </p:nvPr>
        </p:nvSpPr>
        <p:spPr>
          <a:xfrm>
            <a:off x="332461" y="1006518"/>
            <a:ext cx="7943850" cy="3978275"/>
          </a:xfrm>
          <a:noFill/>
          <a:ln/>
        </p:spPr>
        <p:txBody>
          <a:bodyPr anchor="ctr" anchorCtr="1"/>
          <a:lstStyle/>
          <a:p>
            <a:r>
              <a:rPr lang="en-GB" altLang="en-US" sz="3600" b="1" dirty="0">
                <a:solidFill>
                  <a:srgbClr val="FFFFCC"/>
                </a:solidFill>
                <a:latin typeface="Rockwell" pitchFamily="18" charset="0"/>
              </a:rPr>
              <a:t/>
            </a:r>
            <a:br>
              <a:rPr lang="en-GB" altLang="en-US" sz="3600" b="1" dirty="0">
                <a:solidFill>
                  <a:srgbClr val="FFFFCC"/>
                </a:solidFill>
                <a:latin typeface="Rockwell" pitchFamily="18" charset="0"/>
              </a:rPr>
            </a:br>
            <a:r>
              <a:rPr lang="en-GB" altLang="en-US" sz="4400" b="1" dirty="0" smtClean="0">
                <a:solidFill>
                  <a:schemeClr val="bg1"/>
                </a:solidFill>
                <a:latin typeface="Rockwell" pitchFamily="18" charset="0"/>
              </a:rPr>
              <a:t>End of Episode 2</a:t>
            </a:r>
            <a:endParaRPr lang="en-US" altLang="en-US" sz="4400" b="1" dirty="0">
              <a:solidFill>
                <a:schemeClr val="bg1"/>
              </a:solidFill>
              <a:latin typeface="Rockwell"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extLst>
      <p:ext uri="{BB962C8B-B14F-4D97-AF65-F5344CB8AC3E}">
        <p14:creationId xmlns:p14="http://schemas.microsoft.com/office/powerpoint/2010/main" val="552568386"/>
      </p:ext>
    </p:extLst>
  </p:cSld>
  <p:clrMapOvr>
    <a:masterClrMapping/>
  </p:clrMapOvr>
  <p:transition advTm="9368">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23013014-A94E-41B7-B9CE-514CEC4E6A62}" type="slidenum">
              <a:rPr lang="en-US" altLang="en-US"/>
              <a:pPr/>
              <a:t>5</a:t>
            </a:fld>
            <a:endParaRPr lang="en-US" altLang="en-US"/>
          </a:p>
        </p:txBody>
      </p:sp>
      <p:pic>
        <p:nvPicPr>
          <p:cNvPr id="294915" name="Picture 3" descr="military_spending_on_p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460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35E3F9CE-E63C-4414-9692-7B7B6ABA2BC9}" type="slidenum">
              <a:rPr lang="en-US" altLang="en-US"/>
              <a:pPr/>
              <a:t>6</a:t>
            </a:fld>
            <a:endParaRPr lang="en-US" altLang="en-US"/>
          </a:p>
        </p:txBody>
      </p:sp>
      <p:pic>
        <p:nvPicPr>
          <p:cNvPr id="296969" name="Picture 9" descr="reces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38950"/>
          </a:xfrm>
          <a:prstGeom prst="rect">
            <a:avLst/>
          </a:prstGeom>
          <a:noFill/>
          <a:extLst>
            <a:ext uri="{909E8E84-426E-40DD-AFC4-6F175D3DCCD1}">
              <a14:hiddenFill xmlns:a14="http://schemas.microsoft.com/office/drawing/2010/main">
                <a:solidFill>
                  <a:srgbClr val="FFFFFF"/>
                </a:solidFill>
              </a14:hiddenFill>
            </a:ext>
          </a:extLst>
        </p:spPr>
      </p:pic>
      <p:pic>
        <p:nvPicPr>
          <p:cNvPr id="296971" name="Picture 11" descr="1958_0319_co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025" y="3960813"/>
            <a:ext cx="1519238" cy="2420937"/>
          </a:xfrm>
          <a:prstGeom prst="rect">
            <a:avLst/>
          </a:prstGeom>
          <a:noFill/>
          <a:extLst>
            <a:ext uri="{909E8E84-426E-40DD-AFC4-6F175D3DCCD1}">
              <a14:hiddenFill xmlns:a14="http://schemas.microsoft.com/office/drawing/2010/main">
                <a:solidFill>
                  <a:srgbClr val="FFFFFF"/>
                </a:solidFill>
              </a14:hiddenFill>
            </a:ext>
          </a:extLst>
        </p:spPr>
      </p:pic>
      <p:pic>
        <p:nvPicPr>
          <p:cNvPr id="296972" name="Picture 12" descr="2508673028_6db87c066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4900" y="3952875"/>
            <a:ext cx="2049463" cy="2524125"/>
          </a:xfrm>
          <a:prstGeom prst="rect">
            <a:avLst/>
          </a:prstGeom>
          <a:noFill/>
          <a:extLst>
            <a:ext uri="{909E8E84-426E-40DD-AFC4-6F175D3DCCD1}">
              <a14:hiddenFill xmlns:a14="http://schemas.microsoft.com/office/drawing/2010/main">
                <a:solidFill>
                  <a:srgbClr val="FFFFFF"/>
                </a:solidFill>
              </a14:hiddenFill>
            </a:ext>
          </a:extLst>
        </p:spPr>
      </p:pic>
      <p:pic>
        <p:nvPicPr>
          <p:cNvPr id="296973" name="Picture 13" descr="U134348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4363" y="3962400"/>
            <a:ext cx="3627437" cy="243046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16950" y="6330950"/>
            <a:ext cx="347663" cy="347663"/>
          </a:xfrm>
          <a:prstGeom prst="rect">
            <a:avLst/>
          </a:prstGeom>
        </p:spPr>
      </p:pic>
    </p:spTree>
  </p:cSld>
  <p:clrMapOvr>
    <a:masterClrMapping/>
  </p:clrMapOvr>
  <p:transition advTm="23599">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0D4AD53A-5569-4558-8F31-5F3AA9209483}" type="slidenum">
              <a:rPr lang="en-US" altLang="en-US"/>
              <a:pPr/>
              <a:t>7</a:t>
            </a:fld>
            <a:endParaRPr lang="en-US" altLang="en-US"/>
          </a:p>
        </p:txBody>
      </p:sp>
      <p:pic>
        <p:nvPicPr>
          <p:cNvPr id="351239" name="Picture 7" descr="20090614155452!Council_of_Economic_Adviso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1240" name="Text Box 8"/>
          <p:cNvSpPr txBox="1">
            <a:spLocks noChangeArrowheads="1"/>
          </p:cNvSpPr>
          <p:nvPr/>
        </p:nvSpPr>
        <p:spPr bwMode="auto">
          <a:xfrm>
            <a:off x="727075" y="1527175"/>
            <a:ext cx="71818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FFFFCC"/>
                </a:solidFill>
                <a:latin typeface="Rockwell" pitchFamily="18" charset="0"/>
              </a:rPr>
              <a:t>Present at the creation …</a:t>
            </a:r>
          </a:p>
          <a:p>
            <a:r>
              <a:rPr lang="en-US" altLang="en-US" sz="2400" b="1">
                <a:solidFill>
                  <a:srgbClr val="FFFFCC"/>
                </a:solidFill>
                <a:latin typeface="Rockwell" pitchFamily="18" charset="0"/>
              </a:rPr>
              <a:t>Truman’s Council of Economic Advisors (1949)</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10217">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8C6BEB04-BCBA-4494-A50D-9B103A49BDE0}" type="slidenum">
              <a:rPr lang="en-US" altLang="en-US"/>
              <a:pPr/>
              <a:t>8</a:t>
            </a:fld>
            <a:endParaRPr lang="en-US" altLang="en-US"/>
          </a:p>
        </p:txBody>
      </p:sp>
      <p:pic>
        <p:nvPicPr>
          <p:cNvPr id="299011" name="Picture 3" descr="SS_US_debt_holders_cv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99013" name="Picture 5" descr="deb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6325" y="3443288"/>
            <a:ext cx="38862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6950" y="6330950"/>
            <a:ext cx="347663" cy="347663"/>
          </a:xfrm>
          <a:prstGeom prst="rect">
            <a:avLst/>
          </a:prstGeom>
        </p:spPr>
      </p:pic>
    </p:spTree>
  </p:cSld>
  <p:clrMapOvr>
    <a:masterClrMapping/>
  </p:clrMapOvr>
  <p:transition advTm="25851">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09DB570B-5A2B-4B72-8487-08997804364E}" type="slidenum">
              <a:rPr lang="en-US" altLang="en-US"/>
              <a:pPr/>
              <a:t>9</a:t>
            </a:fld>
            <a:endParaRPr lang="en-US" altLang="en-US"/>
          </a:p>
        </p:txBody>
      </p:sp>
      <p:pic>
        <p:nvPicPr>
          <p:cNvPr id="301059" name="Picture 3" descr="cz75_trigg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75"/>
            <a:ext cx="9144000" cy="685165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6330950"/>
            <a:ext cx="347663" cy="347663"/>
          </a:xfrm>
          <a:prstGeom prst="rect">
            <a:avLst/>
          </a:prstGeom>
        </p:spPr>
      </p:pic>
    </p:spTree>
  </p:cSld>
  <p:clrMapOvr>
    <a:masterClrMapping/>
  </p:clrMapOvr>
  <p:transition advTm="23114">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2943</TotalTime>
  <Words>1930</Words>
  <Application>Microsoft Office PowerPoint</Application>
  <PresentationFormat>On-screen Show (4:3)</PresentationFormat>
  <Paragraphs>163</Paragraphs>
  <Slides>40</Slides>
  <Notes>40</Notes>
  <HiddenSlides>0</HiddenSlides>
  <MMClips>40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Rockwell</vt:lpstr>
      <vt:lpstr>Default Design</vt:lpstr>
      <vt:lpstr> BUILDING MOMENTUM TO A GLOBAL ECONOMIC COLLAPSE  The Untold Story of the Inevitable Consequences of Centuries of Entrenched Privilege</vt:lpstr>
      <vt:lpstr>  Money Market Funds Started the Dominoes Falling; Reagan did the Rest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End of Episode 2</vt:lpstr>
    </vt:vector>
  </TitlesOfParts>
  <Company>Clearly Presented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4 Template</dc:title>
  <dc:creator>Presentation Helper</dc:creator>
  <cp:lastModifiedBy>Owner</cp:lastModifiedBy>
  <cp:revision>108</cp:revision>
  <dcterms:created xsi:type="dcterms:W3CDTF">2005-01-17T10:30:32Z</dcterms:created>
  <dcterms:modified xsi:type="dcterms:W3CDTF">2018-02-12T00:22:01Z</dcterms:modified>
</cp:coreProperties>
</file>