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6"/>
  </p:notesMasterIdLst>
  <p:handoutMasterIdLst>
    <p:handoutMasterId r:id="rId37"/>
  </p:handoutMasterIdLst>
  <p:sldIdLst>
    <p:sldId id="414" r:id="rId2"/>
    <p:sldId id="415" r:id="rId3"/>
    <p:sldId id="382" r:id="rId4"/>
    <p:sldId id="388" r:id="rId5"/>
    <p:sldId id="389" r:id="rId6"/>
    <p:sldId id="390" r:id="rId7"/>
    <p:sldId id="391" r:id="rId8"/>
    <p:sldId id="406" r:id="rId9"/>
    <p:sldId id="407" r:id="rId10"/>
    <p:sldId id="314" r:id="rId11"/>
    <p:sldId id="392" r:id="rId12"/>
    <p:sldId id="394" r:id="rId13"/>
    <p:sldId id="393" r:id="rId14"/>
    <p:sldId id="395" r:id="rId15"/>
    <p:sldId id="408" r:id="rId16"/>
    <p:sldId id="374" r:id="rId17"/>
    <p:sldId id="396" r:id="rId18"/>
    <p:sldId id="364" r:id="rId19"/>
    <p:sldId id="409" r:id="rId20"/>
    <p:sldId id="358" r:id="rId21"/>
    <p:sldId id="359" r:id="rId22"/>
    <p:sldId id="397" r:id="rId23"/>
    <p:sldId id="376" r:id="rId24"/>
    <p:sldId id="399" r:id="rId25"/>
    <p:sldId id="398" r:id="rId26"/>
    <p:sldId id="400" r:id="rId27"/>
    <p:sldId id="355" r:id="rId28"/>
    <p:sldId id="284" r:id="rId29"/>
    <p:sldId id="401" r:id="rId30"/>
    <p:sldId id="410" r:id="rId31"/>
    <p:sldId id="405" r:id="rId32"/>
    <p:sldId id="411" r:id="rId33"/>
    <p:sldId id="412" r:id="rId34"/>
    <p:sldId id="413" r:id="rId3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65577" autoAdjust="0"/>
  </p:normalViewPr>
  <p:slideViewPr>
    <p:cSldViewPr snapToGrid="0">
      <p:cViewPr varScale="1">
        <p:scale>
          <a:sx n="84" d="100"/>
          <a:sy n="84" d="100"/>
        </p:scale>
        <p:origin x="230"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1404" y="-7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280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280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280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21CB2EC-6673-4806-ABCB-3406DBDA453A}" type="slidenum">
              <a:rPr lang="en-US" altLang="en-US"/>
              <a:pPr/>
              <a:t>‹#›</a:t>
            </a:fld>
            <a:endParaRPr lang="en-US" altLang="en-US"/>
          </a:p>
        </p:txBody>
      </p:sp>
    </p:spTree>
    <p:extLst>
      <p:ext uri="{BB962C8B-B14F-4D97-AF65-F5344CB8AC3E}">
        <p14:creationId xmlns:p14="http://schemas.microsoft.com/office/powerpoint/2010/main" val="464746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46D150A-DDD0-4935-9D36-B8807E90353B}" type="slidenum">
              <a:rPr lang="en-US" altLang="en-US"/>
              <a:pPr/>
              <a:t>‹#›</a:t>
            </a:fld>
            <a:endParaRPr lang="en-US" altLang="en-US"/>
          </a:p>
        </p:txBody>
      </p:sp>
    </p:spTree>
    <p:extLst>
      <p:ext uri="{BB962C8B-B14F-4D97-AF65-F5344CB8AC3E}">
        <p14:creationId xmlns:p14="http://schemas.microsoft.com/office/powerpoint/2010/main" val="29840091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1</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176318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4DCACD9A-765E-4DE9-AFA5-CF430C791B03}" type="slidenum">
              <a:rPr lang="en-US" altLang="en-US" sz="1200"/>
              <a:pPr eaLnBrk="1" hangingPunct="1"/>
              <a:t>10</a:t>
            </a:fld>
            <a:endParaRPr lang="en-US" alt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685800" y="4343400"/>
            <a:ext cx="55753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In 2006, as the first boomers turned 60, personal savings was reported to be negative for the first time since the great depression.</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70421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1676D8F4-E479-487A-BDE1-248DF9834A27}" type="slidenum">
              <a:rPr lang="en-US" altLang="en-US" sz="1200"/>
              <a:pPr algn="r" eaLnBrk="1" hangingPunct="1"/>
              <a:t>11</a:t>
            </a:fld>
            <a:endParaRPr lang="en-US" alt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685800" y="4343400"/>
            <a:ext cx="55753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As interest rates fell so did the interest income received by the nation’s households with savings and money market fund accounts. </a:t>
            </a:r>
            <a:r>
              <a:rPr lang="en-US" altLang="en-US" b="1" smtClean="0">
                <a:latin typeface="Arial" panose="020B0604020202020204" pitchFamily="34" charset="0"/>
              </a:rPr>
              <a:t>Many retirees experienced significant declines in investment-derived income, causing for some sufficient financial stress they were forced to sell their residence – downsizing or relocating to a lower cost region of the country.</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1452114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FC8E2D63-EE47-419D-BEC5-5BFACD56AA94}" type="slidenum">
              <a:rPr lang="en-US" altLang="en-US" sz="1200"/>
              <a:pPr algn="r" eaLnBrk="1" hangingPunct="1"/>
              <a:t>12</a:t>
            </a:fld>
            <a:endParaRPr lang="en-US" alt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685800" y="4343400"/>
            <a:ext cx="55753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Roughly a half million American retirees have left the United States altogether to live in Mexico, Costa Rica or other countries where American enclaves were being established.</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936119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875EDA83-E6B3-45FA-9869-3AF620B0F8B7}" type="slidenum">
              <a:rPr lang="en-US" altLang="en-US" sz="1200"/>
              <a:pPr algn="r" eaLnBrk="1" hangingPunct="1"/>
              <a:t>13</a:t>
            </a:fld>
            <a:endParaRPr lang="en-US" alt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685800" y="4343400"/>
            <a:ext cx="55753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Most vulnerable to even minor financial setbacks were an estimated 35 million people categorized as poor by the U.S. government.</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209404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AAAA0121-8A67-4F4B-910B-C8725C83EE65}" type="slidenum">
              <a:rPr lang="en-US" altLang="en-US" sz="1200"/>
              <a:pPr algn="r" eaLnBrk="1" hangingPunct="1"/>
              <a:t>14</a:t>
            </a:fld>
            <a:endParaRPr lang="en-US" alt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5800" y="4343400"/>
            <a:ext cx="55753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primary reasons why some children are poor is that they are part of families where the adults are not employed full-time or not regularly employed or reside in single-parent homes; some 1.3 million children are born out of wedlock each year. And, the most important variable determining child poverty is living in a female headed household.</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4195020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To supplement declining income, a growing number of seniors were trading property equity for a reverse mortgage.</a:t>
            </a:r>
          </a:p>
        </p:txBody>
      </p:sp>
    </p:spTree>
    <p:extLst>
      <p:ext uri="{BB962C8B-B14F-4D97-AF65-F5344CB8AC3E}">
        <p14:creationId xmlns:p14="http://schemas.microsoft.com/office/powerpoint/2010/main" val="165474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331AEE88-CD1A-4444-A569-E2431F99E396}" type="slidenum">
              <a:rPr lang="en-US" altLang="en-US" sz="1200"/>
              <a:pPr eaLnBrk="1" hangingPunct="1"/>
              <a:t>16</a:t>
            </a:fld>
            <a:endParaRPr lang="en-US" alt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Reverse mortgage volume increased steadily, from 37,000 loans in 2004 to 107,000 in 2007. Despite the credit crisis and tightening credit requirements in the mortgage market, the Department of Housing and Urban Development reported that over 115,000 HECMs closed during 2008.</a:t>
            </a:r>
          </a:p>
        </p:txBody>
      </p:sp>
    </p:spTree>
    <p:extLst>
      <p:ext uri="{BB962C8B-B14F-4D97-AF65-F5344CB8AC3E}">
        <p14:creationId xmlns:p14="http://schemas.microsoft.com/office/powerpoint/2010/main" val="1618372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722F100C-BFBB-4466-A5E4-65C817EBCD01}" type="slidenum">
              <a:rPr lang="en-US" altLang="en-US" sz="1200"/>
              <a:pPr algn="r" eaLnBrk="1" hangingPunct="1"/>
              <a:t>17</a:t>
            </a:fld>
            <a:endParaRPr lang="en-US" alt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This indicates that despite falling property values, many seniors continued to have sufficient equity positions to trade that equity for income. Miami, Los Angeles and Tampa were the top 3 markets for reverse mortgages.  </a:t>
            </a:r>
          </a:p>
        </p:txBody>
      </p:sp>
    </p:spTree>
    <p:extLst>
      <p:ext uri="{BB962C8B-B14F-4D97-AF65-F5344CB8AC3E}">
        <p14:creationId xmlns:p14="http://schemas.microsoft.com/office/powerpoint/2010/main" val="3327569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0043757D-3EF7-4016-9DA1-C28B5B151182}" type="slidenum">
              <a:rPr lang="en-US" altLang="en-US" sz="1200"/>
              <a:pPr eaLnBrk="1" hangingPunct="1"/>
              <a:t>18</a:t>
            </a:fld>
            <a:endParaRPr lang="en-US" alt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dirty="0" smtClean="0">
                <a:latin typeface="Arial" panose="020B0604020202020204" pitchFamily="34" charset="0"/>
              </a:rPr>
              <a:t>Low income homeowners and renters faced rising costs of living but stagnant or falling incomes. The great majority of seniors received relatively little income from pensions or investments. Rather than a safety net, Social Security benefits represented two-thirds or more of the household income of seniors. </a:t>
            </a:r>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2668296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Then, in the midst of these mounting stresses on the U.S. population, financial institutions and Wall Street investment firms created an entirely new market for private placement mortgage-backed securities, collateralized by a class of mortgage loans yielding high nominal returns but originated with minimal or nonexistent criteria for creditworthiness. Misrepresentation and fraud were commonplace.</a:t>
            </a:r>
          </a:p>
        </p:txBody>
      </p:sp>
    </p:spTree>
    <p:extLst>
      <p:ext uri="{BB962C8B-B14F-4D97-AF65-F5344CB8AC3E}">
        <p14:creationId xmlns:p14="http://schemas.microsoft.com/office/powerpoint/2010/main" val="270702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2</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2603484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3CB8657-7A0D-4E70-9A6B-60A58055EBA2}" type="slidenum">
              <a:rPr lang="en-US" altLang="en-US" sz="1200"/>
              <a:pPr eaLnBrk="1" hangingPunct="1"/>
              <a:t>20</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Aggressive telemarketing, television and radio advertising, and internet marketing generated an explosion in the subprime mortgage market -- from a 5.5% share in 1995 to 16.7% in 2007.</a:t>
            </a:r>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2842536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6A459198-334F-46D1-96DE-E281028B1C1F}" type="slidenum">
              <a:rPr lang="en-US" altLang="en-US" sz="1200"/>
              <a:pPr eaLnBrk="1" hangingPunct="1"/>
              <a:t>21</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One concern of regulators was the high number of borrowers qualified for prime loan terms who were processed as subprime borrowers because of mortgage broker fees tied to higher interest rates and loan volume objectives. Millions of other borrowers were at risk for default from the outset. </a:t>
            </a:r>
            <a:endParaRPr lang="en-US" altLang="en-US" smtClean="0">
              <a:latin typeface="Arial" panose="020B0604020202020204" pitchFamily="34" charset="0"/>
            </a:endParaRPr>
          </a:p>
        </p:txBody>
      </p:sp>
    </p:spTree>
    <p:extLst>
      <p:ext uri="{BB962C8B-B14F-4D97-AF65-F5344CB8AC3E}">
        <p14:creationId xmlns:p14="http://schemas.microsoft.com/office/powerpoint/2010/main" val="3110477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4521A456-0694-4352-8BCD-10E502215B9A}" type="slidenum">
              <a:rPr lang="en-US" altLang="en-US" sz="1200"/>
              <a:pPr algn="r" eaLnBrk="1" hangingPunct="1"/>
              <a:t>22</a:t>
            </a:fld>
            <a:endParaRPr lang="en-US" alt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Yet, state banking commissioners and other regulators were slow to intervene on behalf of consumers.</a:t>
            </a:r>
          </a:p>
          <a:p>
            <a:pPr eaLnBrk="1" hangingPunct="1"/>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79524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950D0B29-A40E-4C53-8ECD-0D0D62FC43D0}" type="slidenum">
              <a:rPr lang="en-US" altLang="en-US" sz="1200"/>
              <a:pPr eaLnBrk="1" hangingPunct="1"/>
              <a:t>23</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With property values continuing to climb, investors and the bond rating agencies ignored rising delinquency rates.</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455234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6E37DF1D-B47A-4DF0-AC88-519FB04A2A8B}" type="slidenum">
              <a:rPr lang="en-US" altLang="en-US" sz="1200"/>
              <a:pPr algn="r" eaLnBrk="1" hangingPunct="1"/>
              <a:t>24</a:t>
            </a:fld>
            <a:endParaRPr lang="en-US" altLang="en-US"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High and growing unemployment caused many subprime loans to become delinquent in Ohio, Michigan and other distressed regions of the country.</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2754577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E13F8072-941A-438C-AA3C-C6AC94CC4B7B}" type="slidenum">
              <a:rPr lang="en-US" altLang="en-US" sz="1200"/>
              <a:pPr algn="r" eaLnBrk="1" hangingPunct="1"/>
              <a:t>25</a:t>
            </a:fld>
            <a:endParaRPr lang="en-US" alt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Once the U.S. economy was pulled into a downward spiral and unemployment rose, the number of foreclosures against homeowners who obtained conventional mortgage financing escalated, increasing by more than 20 percent between 2007 and 2008.</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4097914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D166BE3F-444B-4ADE-9F02-A553556B7E6D}" type="slidenum">
              <a:rPr lang="en-US" altLang="en-US" sz="1200"/>
              <a:pPr algn="r" eaLnBrk="1" hangingPunct="1"/>
              <a:t>26</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California, Nevada, Florida, Arizona and Washington were the states with the highest incidence of predatory lending practices. </a:t>
            </a:r>
          </a:p>
        </p:txBody>
      </p:sp>
    </p:spTree>
    <p:extLst>
      <p:ext uri="{BB962C8B-B14F-4D97-AF65-F5344CB8AC3E}">
        <p14:creationId xmlns:p14="http://schemas.microsoft.com/office/powerpoint/2010/main" val="2091636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FB13CE9-60A4-4E91-9D9E-9BED8280200A}" type="slidenum">
              <a:rPr lang="en-US" altLang="en-US" sz="1200"/>
              <a:pPr eaLnBrk="1" hangingPunct="1"/>
              <a:t>27</a:t>
            </a:fld>
            <a:endParaRPr lang="en-US"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One recent study, reviewing the accuracy of income and employment information provided by borrowers, found that one in four mortgage loans involved serious misrepresentation. The worst states, including California, Nevada, Arizona, New York, Illinois, Ohio and Michigan, averaged an incredible one in three cases.</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2514504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5428669-C8CB-4991-8509-6A838CC24A65}" type="slidenum">
              <a:rPr lang="en-US" altLang="en-US" sz="1200"/>
              <a:pPr eaLnBrk="1" hangingPunct="1"/>
              <a:t>28</a:t>
            </a:fld>
            <a:endParaRPr lang="en-US" alt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rPr>
              <a:t>Fannie Mae and Freddie Mac were essentially forced by competitive pressures to annually increase maximum loan limits, exposing the two GSEs to higher and higher risks when borrowers defaulted and properties were later sold. As property prices climbed, reflecting the skyrocketing increase in land prices, mortgage investors were financing more and more land and less and less housing.</a:t>
            </a:r>
          </a:p>
        </p:txBody>
      </p:sp>
    </p:spTree>
    <p:extLst>
      <p:ext uri="{BB962C8B-B14F-4D97-AF65-F5344CB8AC3E}">
        <p14:creationId xmlns:p14="http://schemas.microsoft.com/office/powerpoint/2010/main" val="72447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339BD045-5172-4029-BE22-3FFE94A08B6E}" type="slidenum">
              <a:rPr lang="en-US" altLang="en-US" sz="1200"/>
              <a:pPr algn="r" eaLnBrk="1" hangingPunct="1"/>
              <a:t>29</a:t>
            </a:fld>
            <a:endParaRPr lang="en-US" alt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rPr>
              <a:t>Land-to-total value ratios in many markets consistently exceeded 50 percent. Existing residential properties in the most highly speculative markets (e.g., Manhattan, San Francisco, Boston, or Washington, D.C.) frequently involved land valued as high as 80-85% of the total price.</a:t>
            </a:r>
          </a:p>
          <a:p>
            <a:pPr eaLnBrk="1" hangingPunct="1">
              <a:spcBef>
                <a:spcPct val="0"/>
              </a:spcBef>
            </a:pPr>
            <a:endParaRPr lang="en-US" altLang="en-US" b="1" smtClean="0">
              <a:latin typeface="Arial" panose="020B0604020202020204" pitchFamily="34" charset="0"/>
            </a:endParaRPr>
          </a:p>
        </p:txBody>
      </p:sp>
    </p:spTree>
    <p:extLst>
      <p:ext uri="{BB962C8B-B14F-4D97-AF65-F5344CB8AC3E}">
        <p14:creationId xmlns:p14="http://schemas.microsoft.com/office/powerpoint/2010/main" val="117861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09564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C0424B06-7795-4200-8058-57CAA7954DDF}" type="slidenum">
              <a:rPr lang="en-US" altLang="en-US" sz="1200"/>
              <a:pPr algn="r" eaLnBrk="1" hangingPunct="1"/>
              <a:t>30</a:t>
            </a:fld>
            <a:endParaRPr lang="en-US" alt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As the collapse of the financial markets made its way through the economy and unemployment increased, so did conventional mortgage loan delinquencies. </a:t>
            </a:r>
          </a:p>
        </p:txBody>
      </p:sp>
    </p:spTree>
    <p:extLst>
      <p:ext uri="{BB962C8B-B14F-4D97-AF65-F5344CB8AC3E}">
        <p14:creationId xmlns:p14="http://schemas.microsoft.com/office/powerpoint/2010/main" val="1225689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BED1809C-8E87-409B-8454-7910B3643FF1}" type="slidenum">
              <a:rPr lang="en-US" altLang="en-US" sz="1200"/>
              <a:pPr algn="r" eaLnBrk="1" hangingPunct="1"/>
              <a:t>31</a:t>
            </a:fld>
            <a:endParaRPr lang="en-US" alt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As George Bush prepared to leave office, the United States economy threatened to implode. Late in September, the President urged the Congress to approve a $700 billion bailout plan, admitting:</a:t>
            </a:r>
          </a:p>
          <a:p>
            <a:endParaRPr lang="en-US" altLang="en-US" b="1" smtClean="0">
              <a:latin typeface="Arial" panose="020B0604020202020204" pitchFamily="34" charset="0"/>
            </a:endParaRPr>
          </a:p>
        </p:txBody>
      </p:sp>
    </p:spTree>
    <p:extLst>
      <p:ext uri="{BB962C8B-B14F-4D97-AF65-F5344CB8AC3E}">
        <p14:creationId xmlns:p14="http://schemas.microsoft.com/office/powerpoint/2010/main" val="3957355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7C0AEF90-7CB5-4789-B8C8-9B5F1778BA1C}" type="slidenum">
              <a:rPr lang="en-US" altLang="en-US" sz="1200"/>
              <a:pPr algn="r" eaLnBrk="1" hangingPunct="1"/>
              <a:t>32</a:t>
            </a:fld>
            <a:endParaRPr lang="en-US" alt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"We're in the midst of a serious financial crisis, and the federal government is responding with decisive actions.”</a:t>
            </a:r>
          </a:p>
        </p:txBody>
      </p:sp>
    </p:spTree>
    <p:extLst>
      <p:ext uri="{BB962C8B-B14F-4D97-AF65-F5344CB8AC3E}">
        <p14:creationId xmlns:p14="http://schemas.microsoft.com/office/powerpoint/2010/main" val="1089079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The trouble was, the decisive actions put forward by the Bush administration addressed symptoms only. The underlying systemic causes of the crisis were neither acknowledged nor understood. These problems would have to wait for the return of a Democratic Party majority in the Congress and </a:t>
            </a:r>
            <a:r>
              <a:rPr lang="en-US" altLang="en-US" b="1" dirty="0" err="1" smtClean="0">
                <a:latin typeface="Arial" panose="020B0604020202020204" pitchFamily="34" charset="0"/>
              </a:rPr>
              <a:t>Barach</a:t>
            </a:r>
            <a:r>
              <a:rPr lang="en-US" altLang="en-US" b="1" dirty="0" smtClean="0">
                <a:latin typeface="Arial" panose="020B0604020202020204" pitchFamily="34" charset="0"/>
              </a:rPr>
              <a:t> Obama in the Office of the President – if, in fact, they actually went in search of solutions rather than mitigations. Episode 6, the final episode in this series, takes us into</a:t>
            </a:r>
            <a:r>
              <a:rPr lang="en-US" altLang="en-US" b="1" baseline="0" dirty="0" smtClean="0">
                <a:latin typeface="Arial" panose="020B0604020202020204" pitchFamily="34" charset="0"/>
              </a:rPr>
              <a:t> the Obama Presidency and the escalating expenditures made to stabilize and restart the nation’s economic engine</a:t>
            </a:r>
            <a:r>
              <a:rPr lang="en-US" altLang="en-US" b="1" dirty="0" smtClean="0">
                <a:latin typeface="Arial" panose="020B0604020202020204" pitchFamily="34" charset="0"/>
              </a:rPr>
              <a:t>.</a:t>
            </a:r>
          </a:p>
          <a:p>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3128141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34</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391109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01AA6C6F-4642-4249-A59C-3D83DD2C5A16}" type="slidenum">
              <a:rPr lang="en-US" altLang="en-US" sz="1200"/>
              <a:pPr algn="r" eaLnBrk="1" hangingPunct="1"/>
              <a:t>4</a:t>
            </a:fld>
            <a:endParaRPr lang="en-US" alt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As George Bush entered the final months of his Presidency, the financial markets of the United States collapsed. The President addressed the nation on the 19</a:t>
            </a:r>
            <a:r>
              <a:rPr lang="en-GB" altLang="en-US" b="1" baseline="30000" smtClean="0">
                <a:latin typeface="Arial" panose="020B0604020202020204" pitchFamily="34" charset="0"/>
              </a:rPr>
              <a:t>th</a:t>
            </a:r>
            <a:r>
              <a:rPr lang="en-GB" altLang="en-US" b="1" smtClean="0">
                <a:latin typeface="Arial" panose="020B0604020202020204" pitchFamily="34" charset="0"/>
              </a:rPr>
              <a:t> of September:</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389398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29DAD306-E6E6-4E3A-BA8B-55408DDA8EAB}" type="slidenum">
              <a:rPr lang="en-US" altLang="en-US" sz="1200"/>
              <a:pPr algn="r" eaLnBrk="1" hangingPunct="1"/>
              <a:t>5</a:t>
            </a:fld>
            <a:endParaRPr lang="en-US" alt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a:t>
            </a:r>
            <a:r>
              <a:rPr lang="en-US" altLang="en-US" b="1" smtClean="0">
                <a:latin typeface="Arial" panose="020B0604020202020204" pitchFamily="34" charset="0"/>
              </a:rPr>
              <a:t>There will be ample opportunity to debate the origins of this problem. Now is the time to solve it.  Our system of free enterprise rests on the conviction that the federal government should interfere in the marketplace only when necessary. …”</a:t>
            </a:r>
          </a:p>
          <a:p>
            <a:pPr eaLnBrk="1" hangingPunct="1"/>
            <a:endParaRPr lang="en-US" altLang="en-US" b="1" smtClean="0">
              <a:latin typeface="Arial" panose="020B0604020202020204" pitchFamily="34" charset="0"/>
            </a:endParaRP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411185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B71CA889-9D9C-44D4-A78B-9CAAAF83A873}" type="slidenum">
              <a:rPr lang="en-US" altLang="en-US" sz="1200"/>
              <a:pPr algn="r" eaLnBrk="1" hangingPunct="1"/>
              <a:t>6</a:t>
            </a:fld>
            <a:endParaRPr lang="en-US" alt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a:t>
            </a:r>
            <a:r>
              <a:rPr lang="en-US" altLang="en-US" b="1" smtClean="0">
                <a:latin typeface="Arial" panose="020B0604020202020204" pitchFamily="34" charset="0"/>
              </a:rPr>
              <a:t>Given the precarious state of today's financial markets -- and their vital importance to the daily lives of the American people -- government intervention is not only warranted, it is essential.”</a:t>
            </a:r>
          </a:p>
          <a:p>
            <a:pPr eaLnBrk="1" hangingPunct="1"/>
            <a:r>
              <a:rPr lang="en-GB" altLang="en-US" b="1" smtClean="0">
                <a:latin typeface="Arial" panose="020B0604020202020204" pitchFamily="34" charset="0"/>
              </a:rPr>
              <a:t> </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2358645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9F097419-8E8A-4852-9253-6C0072678591}" type="slidenum">
              <a:rPr lang="en-US" altLang="en-US" sz="1200"/>
              <a:pPr algn="r" eaLnBrk="1" hangingPunct="1"/>
              <a:t>7</a:t>
            </a:fld>
            <a:endParaRPr lang="en-US" alt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For six years, the President, his economic advisers, the regulators and the U.S. Congress all missed or ignored the building signals of the crisis that now enveloped the nation.</a:t>
            </a:r>
            <a:endParaRPr lang="en-GB" altLang="en-US" b="1" smtClean="0">
              <a:latin typeface="Arial" panose="020B0604020202020204" pitchFamily="34" charset="0"/>
            </a:endParaRPr>
          </a:p>
          <a:p>
            <a:pPr eaLnBrk="1" hangingPunct="1"/>
            <a:r>
              <a:rPr lang="en-GB" altLang="en-US" b="1" smtClean="0">
                <a:latin typeface="Arial" panose="020B0604020202020204" pitchFamily="34" charset="0"/>
              </a:rPr>
              <a:t> </a:t>
            </a: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347521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97C9A58E-8F13-4B1D-A102-7B41CADC112A}" type="slidenum">
              <a:rPr lang="en-US" altLang="en-US" sz="1200"/>
              <a:pPr algn="r" eaLnBrk="1" hangingPunct="1"/>
              <a:t>8</a:t>
            </a:fld>
            <a:endParaRPr lang="en-US" alt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By the end of 2004, government reports were declaring the U.S. economy robust, with a rate of growth at nearly 4 percent. The Commerce Department indicated businesses were spending more on  </a:t>
            </a:r>
            <a:r>
              <a:rPr lang="en-US" altLang="en-US" b="1" smtClean="0">
                <a:latin typeface="Arial" panose="020B0604020202020204" pitchFamily="34" charset="0"/>
              </a:rPr>
              <a:t>capital investment and were building up inventories. These signs convinced most economists the U.S. would not be pulled into another recession by the rise in oil prices that occurred earlier in 2004.</a:t>
            </a:r>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293255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EEBF408A-CC32-43E5-B269-895349E49371}" type="slidenum">
              <a:rPr lang="en-US" altLang="en-US" sz="1200"/>
              <a:pPr algn="r" eaLnBrk="1" hangingPunct="1"/>
              <a:t>9</a:t>
            </a:fld>
            <a:endParaRPr lang="en-US" altLang="en-US"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Just a year later growth stalled. A growing number of economists were new warning of a property market bubble, and the national median price of new homes actually declined for the first time in years. Also during 2005 the automobile industry experienced a decline in sales after eliminating general incentive programs.</a:t>
            </a:r>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128483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24524E7-121D-4024-BF6F-1A0C43634E70}"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9AC0978-BAC6-4136-9CBA-DD1F8B684930}" type="slidenum">
              <a:rPr lang="en-US" altLang="en-US"/>
              <a:pPr/>
              <a:t>‹#›</a:t>
            </a:fld>
            <a:endParaRPr lang="en-US" altLang="en-US"/>
          </a:p>
        </p:txBody>
      </p:sp>
    </p:spTree>
    <p:extLst>
      <p:ext uri="{BB962C8B-B14F-4D97-AF65-F5344CB8AC3E}">
        <p14:creationId xmlns:p14="http://schemas.microsoft.com/office/powerpoint/2010/main" val="1618814806"/>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2635264-DF98-463E-BFEA-5167D2C15444}"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FED443E-11B8-467E-AC31-963AE7B3F71E}" type="slidenum">
              <a:rPr lang="en-US" altLang="en-US"/>
              <a:pPr/>
              <a:t>‹#›</a:t>
            </a:fld>
            <a:endParaRPr lang="en-US" altLang="en-US"/>
          </a:p>
        </p:txBody>
      </p:sp>
    </p:spTree>
    <p:extLst>
      <p:ext uri="{BB962C8B-B14F-4D97-AF65-F5344CB8AC3E}">
        <p14:creationId xmlns:p14="http://schemas.microsoft.com/office/powerpoint/2010/main" val="1739291958"/>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343A797-F95C-43B3-9A49-4086B8B2AC7C}"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4939504-61B7-41F1-962F-D2765A1630AB}" type="slidenum">
              <a:rPr lang="en-US" altLang="en-US"/>
              <a:pPr/>
              <a:t>‹#›</a:t>
            </a:fld>
            <a:endParaRPr lang="en-US" altLang="en-US"/>
          </a:p>
        </p:txBody>
      </p:sp>
    </p:spTree>
    <p:extLst>
      <p:ext uri="{BB962C8B-B14F-4D97-AF65-F5344CB8AC3E}">
        <p14:creationId xmlns:p14="http://schemas.microsoft.com/office/powerpoint/2010/main" val="1055245409"/>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E63D6BE-2CCC-4751-8C0F-32EDCE8782A2}"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FD39DA7-DEB7-4D52-832D-2A1D78189B93}" type="slidenum">
              <a:rPr lang="en-US" altLang="en-US"/>
              <a:pPr/>
              <a:t>‹#›</a:t>
            </a:fld>
            <a:endParaRPr lang="en-US" altLang="en-US"/>
          </a:p>
        </p:txBody>
      </p:sp>
    </p:spTree>
    <p:extLst>
      <p:ext uri="{BB962C8B-B14F-4D97-AF65-F5344CB8AC3E}">
        <p14:creationId xmlns:p14="http://schemas.microsoft.com/office/powerpoint/2010/main" val="2514764285"/>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E77E746-0053-4571-8198-E6186C6CCDDF}"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726C72A-9982-4E5A-9837-A472F6786B1F}" type="slidenum">
              <a:rPr lang="en-US" altLang="en-US"/>
              <a:pPr/>
              <a:t>‹#›</a:t>
            </a:fld>
            <a:endParaRPr lang="en-US" altLang="en-US"/>
          </a:p>
        </p:txBody>
      </p:sp>
    </p:spTree>
    <p:extLst>
      <p:ext uri="{BB962C8B-B14F-4D97-AF65-F5344CB8AC3E}">
        <p14:creationId xmlns:p14="http://schemas.microsoft.com/office/powerpoint/2010/main" val="300019514"/>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288B15F-E4ED-4FEE-B5A0-84AD6931EDA3}" type="datetimeFigureOut">
              <a:rPr lang="en-US" altLang="en-US"/>
              <a:pPr/>
              <a:t>2/13/2018</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70E688E-2EB1-4696-8C09-FDDBA940C0CB}" type="slidenum">
              <a:rPr lang="en-US" altLang="en-US"/>
              <a:pPr/>
              <a:t>‹#›</a:t>
            </a:fld>
            <a:endParaRPr lang="en-US" altLang="en-US"/>
          </a:p>
        </p:txBody>
      </p:sp>
    </p:spTree>
    <p:extLst>
      <p:ext uri="{BB962C8B-B14F-4D97-AF65-F5344CB8AC3E}">
        <p14:creationId xmlns:p14="http://schemas.microsoft.com/office/powerpoint/2010/main" val="81157638"/>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021421F1-79A5-4A71-8E09-CFEEF1677DBB}" type="datetimeFigureOut">
              <a:rPr lang="en-US" altLang="en-US"/>
              <a:pPr/>
              <a:t>2/13/2018</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21EA043-4D15-4B23-BDD9-95932F88CA7E}" type="slidenum">
              <a:rPr lang="en-US" altLang="en-US"/>
              <a:pPr/>
              <a:t>‹#›</a:t>
            </a:fld>
            <a:endParaRPr lang="en-US" altLang="en-US"/>
          </a:p>
        </p:txBody>
      </p:sp>
    </p:spTree>
    <p:extLst>
      <p:ext uri="{BB962C8B-B14F-4D97-AF65-F5344CB8AC3E}">
        <p14:creationId xmlns:p14="http://schemas.microsoft.com/office/powerpoint/2010/main" val="385769224"/>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07EB6CD-4ACD-43EF-9AF8-9E1F9CF9164F}" type="datetimeFigureOut">
              <a:rPr lang="en-US" altLang="en-US"/>
              <a:pPr/>
              <a:t>2/13/2018</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87FC7CD-2561-45F6-BA6A-C4DE80C9C487}" type="slidenum">
              <a:rPr lang="en-US" altLang="en-US"/>
              <a:pPr/>
              <a:t>‹#›</a:t>
            </a:fld>
            <a:endParaRPr lang="en-US" altLang="en-US"/>
          </a:p>
        </p:txBody>
      </p:sp>
    </p:spTree>
    <p:extLst>
      <p:ext uri="{BB962C8B-B14F-4D97-AF65-F5344CB8AC3E}">
        <p14:creationId xmlns:p14="http://schemas.microsoft.com/office/powerpoint/2010/main" val="2765301015"/>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ADCC057-6E94-4C45-B552-2B193CF778F8}" type="datetimeFigureOut">
              <a:rPr lang="en-US" altLang="en-US"/>
              <a:pPr/>
              <a:t>2/13/2018</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B5BF095-CAB2-4550-A882-65099233D09B}" type="slidenum">
              <a:rPr lang="en-US" altLang="en-US"/>
              <a:pPr/>
              <a:t>‹#›</a:t>
            </a:fld>
            <a:endParaRPr lang="en-US" altLang="en-US"/>
          </a:p>
        </p:txBody>
      </p:sp>
    </p:spTree>
    <p:extLst>
      <p:ext uri="{BB962C8B-B14F-4D97-AF65-F5344CB8AC3E}">
        <p14:creationId xmlns:p14="http://schemas.microsoft.com/office/powerpoint/2010/main" val="2068508738"/>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F1F822A-2D87-4F60-A360-286454B11B6A}" type="datetimeFigureOut">
              <a:rPr lang="en-US" altLang="en-US"/>
              <a:pPr/>
              <a:t>2/13/2018</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0BE4AF1-4598-4B24-BA02-6A365EA571F2}" type="slidenum">
              <a:rPr lang="en-US" altLang="en-US"/>
              <a:pPr/>
              <a:t>‹#›</a:t>
            </a:fld>
            <a:endParaRPr lang="en-US" altLang="en-US"/>
          </a:p>
        </p:txBody>
      </p:sp>
    </p:spTree>
    <p:extLst>
      <p:ext uri="{BB962C8B-B14F-4D97-AF65-F5344CB8AC3E}">
        <p14:creationId xmlns:p14="http://schemas.microsoft.com/office/powerpoint/2010/main" val="3030623382"/>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928E7D8-955F-4B39-BF6C-C9A99D2D51DC}" type="datetimeFigureOut">
              <a:rPr lang="en-US" altLang="en-US"/>
              <a:pPr/>
              <a:t>2/13/2018</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2CE0080-91F5-4EA2-B31D-221ABD069EBF}" type="slidenum">
              <a:rPr lang="en-US" altLang="en-US"/>
              <a:pPr/>
              <a:t>‹#›</a:t>
            </a:fld>
            <a:endParaRPr lang="en-US" altLang="en-US"/>
          </a:p>
        </p:txBody>
      </p:sp>
    </p:spTree>
    <p:extLst>
      <p:ext uri="{BB962C8B-B14F-4D97-AF65-F5344CB8AC3E}">
        <p14:creationId xmlns:p14="http://schemas.microsoft.com/office/powerpoint/2010/main" val="2921945325"/>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0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0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911C1873-6A7F-464F-A09B-D5A2686FA50C}" type="datetimeFigureOut">
              <a:rPr lang="en-US" altLang="en-US"/>
              <a:pPr/>
              <a:t>2/13/2018</a:t>
            </a:fld>
            <a:endParaRPr lang="en-US" alt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440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A727485-DCB0-4D62-BCC6-2A5453006FA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zoom/>
  </p:transition>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2.png"/><Relationship Id="rId4" Type="http://schemas.openxmlformats.org/officeDocument/2006/relationships/notesSlide" Target="../notesSlides/notesSlide19.xml"/><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7.xml"/><Relationship Id="rId7" Type="http://schemas.openxmlformats.org/officeDocument/2006/relationships/image" Target="../media/image45.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27.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9.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7.xml"/><Relationship Id="rId7" Type="http://schemas.openxmlformats.org/officeDocument/2006/relationships/image" Target="../media/image52.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29.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4.jpeg"/><Relationship Id="rId5" Type="http://schemas.openxmlformats.org/officeDocument/2006/relationships/image" Target="../media/image4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5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55.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5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1</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495300" y="781050"/>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smtClean="0">
                <a:solidFill>
                  <a:schemeClr val="bg1"/>
                </a:solidFill>
                <a:latin typeface="Rockwell" pitchFamily="18" charset="0"/>
              </a:rPr>
              <a:t>BUILDING MOMENTUM TO A GLOBAL ECONOMIC COLLAPSE</a:t>
            </a: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200" b="1" dirty="0" smtClean="0">
                <a:solidFill>
                  <a:srgbClr val="FFFF00"/>
                </a:solidFill>
                <a:latin typeface="Rockwell" pitchFamily="18" charset="0"/>
              </a:rPr>
              <a:t>The Untold Story of the Inevitable Consequences of Centuries of Entrenched Privilege</a:t>
            </a:r>
            <a:endParaRPr lang="en-US" altLang="en-US" sz="3200" b="1" dirty="0">
              <a:solidFill>
                <a:srgbClr val="FFFF00"/>
              </a:solidFill>
              <a:latin typeface="Rockwell" pitchFamily="18" charset="0"/>
            </a:endParaRPr>
          </a:p>
        </p:txBody>
      </p:sp>
      <p:sp>
        <p:nvSpPr>
          <p:cNvPr id="6" name="Text Box 4"/>
          <p:cNvSpPr txBox="1">
            <a:spLocks noChangeArrowheads="1"/>
          </p:cNvSpPr>
          <p:nvPr/>
        </p:nvSpPr>
        <p:spPr bwMode="auto">
          <a:xfrm>
            <a:off x="3241675" y="5167312"/>
            <a:ext cx="25571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FFFFCC"/>
                </a:solidFill>
                <a:latin typeface="Rockwell" pitchFamily="18" charset="0"/>
              </a:rPr>
              <a:t>EPISODE </a:t>
            </a:r>
            <a:r>
              <a:rPr lang="en-US" altLang="en-US" sz="3600" b="1" dirty="0" smtClean="0">
                <a:solidFill>
                  <a:srgbClr val="FFFFCC"/>
                </a:solidFill>
                <a:latin typeface="Rockwell" pitchFamily="18" charset="0"/>
              </a:rPr>
              <a:t>5</a:t>
            </a:r>
            <a:endParaRPr lang="en-US" altLang="en-US" sz="3600" b="1" dirty="0">
              <a:solidFill>
                <a:srgbClr val="FFFFCC"/>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2991628200"/>
      </p:ext>
    </p:extLst>
  </p:cSld>
  <p:clrMapOvr>
    <a:masterClrMapping/>
  </p:clrMapOvr>
  <p:transition advTm="1061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4241800" y="2144713"/>
            <a:ext cx="4265613" cy="3489325"/>
          </a:xfrm>
        </p:spPr>
        <p:txBody>
          <a:bodyPr/>
          <a:lstStyle/>
          <a:p>
            <a:pPr>
              <a:buFontTx/>
              <a:buNone/>
            </a:pPr>
            <a:endParaRPr lang="en-US" altLang="en-US" sz="3100"/>
          </a:p>
          <a:p>
            <a:endParaRPr lang="en-US" altLang="en-US" sz="3100"/>
          </a:p>
          <a:p>
            <a:endParaRPr lang="en-US" altLang="en-US" sz="3100"/>
          </a:p>
        </p:txBody>
      </p:sp>
      <p:pic>
        <p:nvPicPr>
          <p:cNvPr id="4100" name="Picture 7" descr="62548351_2f1149f5a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425" y="0"/>
            <a:ext cx="5903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Personal Savings Rate, Savings as a Share of Income, 1980–2005, Ch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2975" y="4141788"/>
            <a:ext cx="2525713"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083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9" name="Picture 7" descr="working-seni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60813" cy="2746375"/>
          </a:xfrm>
          <a:prstGeom prst="rect">
            <a:avLst/>
          </a:prstGeom>
          <a:noFill/>
          <a:extLst>
            <a:ext uri="{909E8E84-426E-40DD-AFC4-6F175D3DCCD1}">
              <a14:hiddenFill xmlns:a14="http://schemas.microsoft.com/office/drawing/2010/main">
                <a:solidFill>
                  <a:srgbClr val="FFFFFF"/>
                </a:solidFill>
              </a14:hiddenFill>
            </a:ext>
          </a:extLst>
        </p:spPr>
      </p:pic>
      <p:pic>
        <p:nvPicPr>
          <p:cNvPr id="74761" name="Picture 9" descr="retiredjob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4938" y="0"/>
            <a:ext cx="5199062" cy="5199063"/>
          </a:xfrm>
          <a:prstGeom prst="rect">
            <a:avLst/>
          </a:prstGeom>
          <a:noFill/>
          <a:extLst>
            <a:ext uri="{909E8E84-426E-40DD-AFC4-6F175D3DCCD1}">
              <a14:hiddenFill xmlns:a14="http://schemas.microsoft.com/office/drawing/2010/main">
                <a:solidFill>
                  <a:srgbClr val="FFFFFF"/>
                </a:solidFill>
              </a14:hiddenFill>
            </a:ext>
          </a:extLst>
        </p:spPr>
      </p:pic>
      <p:pic>
        <p:nvPicPr>
          <p:cNvPr id="74763" name="Picture 11" descr="ANd9GcSzaP7bk2Dq8i53V83QpIHnLW1Kj8qwrLtebOKFseLq-B6rwqfcJ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51138"/>
            <a:ext cx="5445125" cy="4084637"/>
          </a:xfrm>
          <a:prstGeom prst="rect">
            <a:avLst/>
          </a:prstGeom>
          <a:noFill/>
          <a:extLst>
            <a:ext uri="{909E8E84-426E-40DD-AFC4-6F175D3DCCD1}">
              <a14:hiddenFill xmlns:a14="http://schemas.microsoft.com/office/drawing/2010/main">
                <a:solidFill>
                  <a:srgbClr val="FFFFFF"/>
                </a:solidFill>
              </a14:hiddenFill>
            </a:ext>
          </a:extLst>
        </p:spPr>
      </p:pic>
      <p:sp>
        <p:nvSpPr>
          <p:cNvPr id="74765" name="AutoShape 13" descr="2Q=="/>
          <p:cNvSpPr>
            <a:spLocks noChangeAspect="1" noChangeArrowheads="1"/>
          </p:cNvSpPr>
          <p:nvPr/>
        </p:nvSpPr>
        <p:spPr bwMode="auto">
          <a:xfrm>
            <a:off x="3290888" y="2538413"/>
            <a:ext cx="2562225" cy="17811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4767" name="Picture 15" descr="ANd9GcQ3_6pHNG2d58EqfFpvVJl9tRSw51CUjxEXn4UHyXQyU2Wdmur5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3150" y="3440113"/>
            <a:ext cx="2266950" cy="3417887"/>
          </a:xfrm>
          <a:prstGeom prst="rect">
            <a:avLst/>
          </a:prstGeom>
          <a:noFill/>
          <a:extLst>
            <a:ext uri="{909E8E84-426E-40DD-AFC4-6F175D3DCCD1}">
              <a14:hiddenFill xmlns:a14="http://schemas.microsoft.com/office/drawing/2010/main">
                <a:solidFill>
                  <a:srgbClr val="FFFFFF"/>
                </a:solidFill>
              </a14:hiddenFill>
            </a:ext>
          </a:extLst>
        </p:spPr>
      </p:pic>
      <p:pic>
        <p:nvPicPr>
          <p:cNvPr id="74769" name="Picture 17" descr="SuperStock_1599-33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0250" y="4638675"/>
            <a:ext cx="333375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950" y="6330950"/>
            <a:ext cx="347663" cy="347663"/>
          </a:xfrm>
          <a:prstGeom prst="rect">
            <a:avLst/>
          </a:prstGeom>
        </p:spPr>
      </p:pic>
    </p:spTree>
  </p:cSld>
  <p:clrMapOvr>
    <a:masterClrMapping/>
  </p:clrMapOvr>
  <p:transition advTm="2442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SS_Best_Places_To_Retire_Outside_US_Cove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349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End-Poverty-in-Amer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105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poverty-fem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4600" y="1979613"/>
            <a:ext cx="5083175" cy="2811462"/>
          </a:xfrm>
          <a:prstGeom prst="rect">
            <a:avLst/>
          </a:prstGeom>
          <a:noFill/>
          <a:extLst>
            <a:ext uri="{909E8E84-426E-40DD-AFC4-6F175D3DCCD1}">
              <a14:hiddenFill xmlns:a14="http://schemas.microsoft.com/office/drawing/2010/main">
                <a:solidFill>
                  <a:srgbClr val="FFFFFF"/>
                </a:solidFill>
              </a14:hiddenFill>
            </a:ext>
          </a:extLst>
        </p:spPr>
      </p:pic>
      <p:pic>
        <p:nvPicPr>
          <p:cNvPr id="80903" name="Picture 7" descr="women_poverty_f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24013"/>
            <a:ext cx="3894138" cy="39147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400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5" name="Picture 5" descr="Reverse-morgage-c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964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7" descr="PJ-AL286A_REVER_200711122136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25" y="522051"/>
            <a:ext cx="7723762" cy="579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373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9" name="Picture 5" descr="unlockthecashinyour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2951" name="Picture 7" descr="reverse-mortg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9638" y="1303338"/>
            <a:ext cx="2573337" cy="31845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682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xfrm>
            <a:off x="6553200" y="61722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44BABF1B-2F6D-449D-B5FC-9E209FBB9C80}" type="slidenum">
              <a:rPr lang="en-US" altLang="en-US" sz="1400"/>
              <a:pPr eaLnBrk="1" hangingPunct="1"/>
              <a:t>18</a:t>
            </a:fld>
            <a:endParaRPr lang="en-US" altLang="en-US" sz="1400"/>
          </a:p>
        </p:txBody>
      </p:sp>
      <p:pic>
        <p:nvPicPr>
          <p:cNvPr id="6147" name="Picture 6" descr="savings for seni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185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81" name="Picture 13" descr="ANd9GcQ08UBl6LRotZVkX5_G1YKhfzqeS3TYLWyQdu-ILkInU2U05uxC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50" y="3355975"/>
            <a:ext cx="3676650" cy="3502025"/>
          </a:xfrm>
          <a:prstGeom prst="rect">
            <a:avLst/>
          </a:prstGeom>
          <a:noFill/>
          <a:extLst>
            <a:ext uri="{909E8E84-426E-40DD-AFC4-6F175D3DCCD1}">
              <a14:hiddenFill xmlns:a14="http://schemas.microsoft.com/office/drawing/2010/main">
                <a:solidFill>
                  <a:srgbClr val="FFFFFF"/>
                </a:solidFill>
              </a14:hiddenFill>
            </a:ext>
          </a:extLst>
        </p:spPr>
      </p:pic>
      <p:pic>
        <p:nvPicPr>
          <p:cNvPr id="109583" name="Picture 15" descr="ANd9GcQ9wRC2-02M-XOgftksgg-R8Y6nV_0ztakA6jWoGj_DTJWW_CGOu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30550"/>
            <a:ext cx="5600700" cy="3727450"/>
          </a:xfrm>
          <a:prstGeom prst="rect">
            <a:avLst/>
          </a:prstGeom>
          <a:noFill/>
          <a:extLst>
            <a:ext uri="{909E8E84-426E-40DD-AFC4-6F175D3DCCD1}">
              <a14:hiddenFill xmlns:a14="http://schemas.microsoft.com/office/drawing/2010/main">
                <a:solidFill>
                  <a:srgbClr val="FFFFFF"/>
                </a:solidFill>
              </a14:hiddenFill>
            </a:ext>
          </a:extLst>
        </p:spPr>
      </p:pic>
      <p:pic>
        <p:nvPicPr>
          <p:cNvPr id="109585" name="Picture 17" descr="ANd9GcSQibrInLEHEsPzant3n9ckKCiYVvsdai79tFd9st5x-3TkGgXcP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4500563" cy="3370262"/>
          </a:xfrm>
          <a:prstGeom prst="rect">
            <a:avLst/>
          </a:prstGeom>
          <a:noFill/>
          <a:extLst>
            <a:ext uri="{909E8E84-426E-40DD-AFC4-6F175D3DCCD1}">
              <a14:hiddenFill xmlns:a14="http://schemas.microsoft.com/office/drawing/2010/main">
                <a:solidFill>
                  <a:srgbClr val="FFFFFF"/>
                </a:solidFill>
              </a14:hiddenFill>
            </a:ext>
          </a:extLst>
        </p:spPr>
      </p:pic>
      <p:pic>
        <p:nvPicPr>
          <p:cNvPr id="109586" name="Picture 18" descr="coutrywide11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370263"/>
            <a:ext cx="2684463" cy="2014537"/>
          </a:xfrm>
          <a:prstGeom prst="rect">
            <a:avLst/>
          </a:prstGeom>
          <a:noFill/>
          <a:extLst>
            <a:ext uri="{909E8E84-426E-40DD-AFC4-6F175D3DCCD1}">
              <a14:hiddenFill xmlns:a14="http://schemas.microsoft.com/office/drawing/2010/main">
                <a:solidFill>
                  <a:srgbClr val="FFFFFF"/>
                </a:solidFill>
              </a14:hiddenFill>
            </a:ext>
          </a:extLst>
        </p:spPr>
      </p:pic>
      <p:pic>
        <p:nvPicPr>
          <p:cNvPr id="109587" name="Picture 19" descr="image3938039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863" y="0"/>
            <a:ext cx="4656137" cy="337343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950" y="6330950"/>
            <a:ext cx="347663" cy="347663"/>
          </a:xfrm>
          <a:prstGeom prst="rect">
            <a:avLst/>
          </a:prstGeom>
        </p:spPr>
      </p:pic>
    </p:spTree>
  </p:cSld>
  <p:clrMapOvr>
    <a:masterClrMapping/>
  </p:clrMapOvr>
  <p:transition advTm="267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2</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smtClean="0">
                <a:solidFill>
                  <a:schemeClr val="bg1"/>
                </a:solidFill>
                <a:latin typeface="Rockwell" pitchFamily="18" charset="0"/>
              </a:rPr>
              <a:t>Coming Unglued – The Bush Legacy</a:t>
            </a:r>
            <a:endParaRPr lang="en-US" altLang="en-US" sz="3200"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3507575684"/>
      </p:ext>
    </p:extLst>
  </p:cSld>
  <p:clrMapOvr>
    <a:masterClrMapping/>
  </p:clrMapOvr>
  <p:transition advTm="606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9" descr="subprime portion of total originations 1995-2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388" y="857250"/>
            <a:ext cx="6567487"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835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4-4-FRAUD-4-Hagar-Re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ANd9GcQ4qyNeqXukOBDsJuO3PESWDgsK6diPk1zCSkDqJr4drSA5ahvvF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1087">
            <a:off x="4160838" y="3084513"/>
            <a:ext cx="10477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ANd9GcSR3Am--M-ojS9sgiIURjaLUefAXezjqW4H66JR44L_hH4frboJr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275" y="247650"/>
            <a:ext cx="3586163" cy="26860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2155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descr="c-frau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316" y="965638"/>
            <a:ext cx="6459891" cy="487744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772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xfrm>
            <a:off x="6553200" y="61722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72BEB312-AC25-4626-9F81-BAE770BFA447}" type="slidenum">
              <a:rPr lang="en-US" altLang="en-US" sz="1400"/>
              <a:pPr eaLnBrk="1" hangingPunct="1"/>
              <a:t>23</a:t>
            </a:fld>
            <a:endParaRPr lang="en-US" altLang="en-US" sz="1400"/>
          </a:p>
        </p:txBody>
      </p:sp>
      <p:pic>
        <p:nvPicPr>
          <p:cNvPr id="9219" name="Picture 7" descr="subprime delinquency r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201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txBox="1">
            <a:spLocks noGrp="1"/>
          </p:cNvSpPr>
          <p:nvPr/>
        </p:nvSpPr>
        <p:spPr bwMode="auto">
          <a:xfrm>
            <a:off x="6553200" y="6172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FC62ACAB-0A6B-450F-84BB-177C6C21FB92}" type="slidenum">
              <a:rPr lang="en-US" altLang="en-US" sz="1400"/>
              <a:pPr algn="r" eaLnBrk="1" hangingPunct="1"/>
              <a:t>24</a:t>
            </a:fld>
            <a:endParaRPr lang="en-US" altLang="en-US" sz="1400"/>
          </a:p>
        </p:txBody>
      </p:sp>
      <p:pic>
        <p:nvPicPr>
          <p:cNvPr id="89091" name="Picture 12" descr="foreclosure-crisis2-300x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13" descr="60_days_overdu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363" y="369888"/>
            <a:ext cx="5043487"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058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delinquent-not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7047" name="Picture 7" descr="Unemployment-Delinquencies-Foreclos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88" y="244475"/>
            <a:ext cx="5321300" cy="323373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741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9" descr="7049411-the-latest-hud-report-shows-millions-of-homeowners-aided-by-government-relief-programs-cust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3" descr="predatory lending mess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9438" y="688975"/>
            <a:ext cx="555942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128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services_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9263"/>
            <a:ext cx="4176713" cy="386873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forensic-audits-fc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4638675"/>
            <a:ext cx="49530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1275" name="Picture 11" descr="racial_loan_frau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0" y="-28575"/>
            <a:ext cx="5937250" cy="4899025"/>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descr="child-protestor-at-financial-fre-16912-20080708-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286125" cy="298926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2302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92113" y="2584450"/>
            <a:ext cx="266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13317" name="Picture 11" descr="loan-limits-200_1226497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713" y="1228725"/>
            <a:ext cx="4903787"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fannie-ma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963" y="806450"/>
            <a:ext cx="3130550" cy="2646363"/>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freddiem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425" y="3473450"/>
            <a:ext cx="3098800" cy="28940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2603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392113" y="2584450"/>
            <a:ext cx="266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93195" name="Picture 11" descr="real_estate_WashingtonDC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5763" y="0"/>
            <a:ext cx="4948237" cy="3594100"/>
          </a:xfrm>
          <a:prstGeom prst="rect">
            <a:avLst/>
          </a:prstGeom>
          <a:noFill/>
          <a:extLst>
            <a:ext uri="{909E8E84-426E-40DD-AFC4-6F175D3DCCD1}">
              <a14:hiddenFill xmlns:a14="http://schemas.microsoft.com/office/drawing/2010/main">
                <a:solidFill>
                  <a:srgbClr val="FFFFFF"/>
                </a:solidFill>
              </a14:hiddenFill>
            </a:ext>
          </a:extLst>
        </p:spPr>
      </p:pic>
      <p:pic>
        <p:nvPicPr>
          <p:cNvPr id="93197" name="Picture 13" descr="alamo-square-san-francisco-real-est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562350"/>
            <a:ext cx="49530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93199" name="Picture 15" descr="realestate_boston_massachuset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81475" cy="2925763"/>
          </a:xfrm>
          <a:prstGeom prst="rect">
            <a:avLst/>
          </a:prstGeom>
          <a:noFill/>
          <a:extLst>
            <a:ext uri="{909E8E84-426E-40DD-AFC4-6F175D3DCCD1}">
              <a14:hiddenFill xmlns:a14="http://schemas.microsoft.com/office/drawing/2010/main">
                <a:solidFill>
                  <a:srgbClr val="FFFFFF"/>
                </a:solidFill>
              </a14:hiddenFill>
            </a:ext>
          </a:extLst>
        </p:spPr>
      </p:pic>
      <p:pic>
        <p:nvPicPr>
          <p:cNvPr id="93201" name="Picture 17" descr="millionairer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19413"/>
            <a:ext cx="4206875" cy="393858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2292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F8F4A75-5404-44D8-87D5-F9F2190B14BE}" type="slidenum">
              <a:rPr lang="en-US" altLang="en-US"/>
              <a:pPr/>
              <a:t>3</a:t>
            </a:fld>
            <a:endParaRPr lang="en-US" altLang="en-US"/>
          </a:p>
        </p:txBody>
      </p:sp>
      <p:pic>
        <p:nvPicPr>
          <p:cNvPr id="54274" name="Picture 2" descr="full-summit-cp-5849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5" name="Rectangle 3"/>
          <p:cNvSpPr>
            <a:spLocks noGrp="1" noChangeArrowheads="1"/>
          </p:cNvSpPr>
          <p:nvPr>
            <p:ph type="subTitle" idx="1"/>
          </p:nvPr>
        </p:nvSpPr>
        <p:spPr>
          <a:xfrm>
            <a:off x="1931988" y="3821113"/>
            <a:ext cx="4938712" cy="2614612"/>
          </a:xfrm>
          <a:noFill/>
          <a:ln/>
        </p:spPr>
        <p:txBody>
          <a:bodyPr/>
          <a:lstStyle/>
          <a:p>
            <a:r>
              <a:rPr lang="en-GB" altLang="en-US" sz="2800" b="1" dirty="0" smtClean="0">
                <a:solidFill>
                  <a:srgbClr val="FFFFCC"/>
                </a:solidFill>
                <a:latin typeface="Rockwell" pitchFamily="18" charset="0"/>
              </a:rPr>
              <a:t>Written </a:t>
            </a:r>
            <a:r>
              <a:rPr lang="en-GB" altLang="en-US" sz="2800" b="1" dirty="0">
                <a:solidFill>
                  <a:srgbClr val="FFFFCC"/>
                </a:solidFill>
                <a:latin typeface="Rockwell" pitchFamily="18" charset="0"/>
              </a:rPr>
              <a:t>by</a:t>
            </a:r>
          </a:p>
          <a:p>
            <a:r>
              <a:rPr lang="en-GB" altLang="en-US" sz="3600" b="1" dirty="0">
                <a:solidFill>
                  <a:srgbClr val="FFFFCC"/>
                </a:solidFill>
                <a:latin typeface="Rockwell" pitchFamily="18" charset="0"/>
              </a:rPr>
              <a:t>Edward J. </a:t>
            </a:r>
            <a:r>
              <a:rPr lang="en-GB" altLang="en-US" sz="3600" b="1" dirty="0" smtClean="0">
                <a:solidFill>
                  <a:srgbClr val="FFFFCC"/>
                </a:solidFill>
                <a:latin typeface="Rockwell" pitchFamily="18" charset="0"/>
              </a:rPr>
              <a:t>Dodson, M.L.A.</a:t>
            </a:r>
            <a:endParaRPr lang="en-GB" altLang="en-US" sz="2800" b="1" dirty="0">
              <a:solidFill>
                <a:srgbClr val="FFFFCC"/>
              </a:solidFill>
              <a:latin typeface="Rockwell" pitchFamily="18" charset="0"/>
            </a:endParaRPr>
          </a:p>
          <a:p>
            <a:endParaRPr lang="en-GB" altLang="en-US" sz="2800" b="1" dirty="0">
              <a:latin typeface="Rockwell" pitchFamily="18" charset="0"/>
            </a:endParaRPr>
          </a:p>
          <a:p>
            <a:endParaRPr lang="en-GB" altLang="en-US" sz="4400" b="1" dirty="0">
              <a:latin typeface="Rockwell" pitchFamily="18" charset="0"/>
            </a:endParaRPr>
          </a:p>
          <a:p>
            <a:pPr>
              <a:lnSpc>
                <a:spcPct val="90000"/>
              </a:lnSpc>
            </a:pPr>
            <a:endParaRPr lang="en-US" altLang="en-US" sz="2800" b="1" dirty="0">
              <a:latin typeface="Rockwell"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467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3" descr="7049411-the-latest-hud-report-shows-millions-of-homeowners-aided-by-government-relief-programs-cust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4" descr="Dec08_HousingStarts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713" y="1103313"/>
            <a:ext cx="614838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097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PH20090905016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1325"/>
            <a:ext cx="9144000" cy="59753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609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PH20090905016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1897063"/>
            <a:ext cx="3889375" cy="2541587"/>
          </a:xfrm>
          <a:prstGeom prst="rect">
            <a:avLst/>
          </a:prstGeom>
          <a:noFill/>
          <a:extLst>
            <a:ext uri="{909E8E84-426E-40DD-AFC4-6F175D3DCCD1}">
              <a14:hiddenFill xmlns:a14="http://schemas.microsoft.com/office/drawing/2010/main">
                <a:solidFill>
                  <a:srgbClr val="FFFFFF"/>
                </a:solidFill>
              </a14:hiddenFill>
            </a:ext>
          </a:extLst>
        </p:spPr>
      </p:pic>
      <p:sp>
        <p:nvSpPr>
          <p:cNvPr id="113667" name="Text Box 3"/>
          <p:cNvSpPr txBox="1">
            <a:spLocks noChangeArrowheads="1"/>
          </p:cNvSpPr>
          <p:nvPr/>
        </p:nvSpPr>
        <p:spPr bwMode="auto">
          <a:xfrm>
            <a:off x="860425" y="1916113"/>
            <a:ext cx="350361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latin typeface="Rockwell" pitchFamily="18" charset="0"/>
              </a:rPr>
              <a:t>“We’re in the midst of a serious financial crisis, and the federal government is responding with decisive actions.”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978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descr="wide-bush-bailout-cp-5628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37150"/>
          </a:xfrm>
          <a:prstGeom prst="rect">
            <a:avLst/>
          </a:prstGeom>
          <a:noFill/>
          <a:extLst>
            <a:ext uri="{909E8E84-426E-40DD-AFC4-6F175D3DCCD1}">
              <a14:hiddenFill xmlns:a14="http://schemas.microsoft.com/office/drawing/2010/main">
                <a:solidFill>
                  <a:srgbClr val="FFFFFF"/>
                </a:solidFill>
              </a14:hiddenFill>
            </a:ext>
          </a:extLst>
        </p:spPr>
      </p:pic>
      <p:sp>
        <p:nvSpPr>
          <p:cNvPr id="115718" name="Text Box 6"/>
          <p:cNvSpPr txBox="1">
            <a:spLocks noChangeArrowheads="1"/>
          </p:cNvSpPr>
          <p:nvPr/>
        </p:nvSpPr>
        <p:spPr bwMode="auto">
          <a:xfrm>
            <a:off x="0" y="5456238"/>
            <a:ext cx="887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latin typeface="Rockwell" pitchFamily="18" charset="0"/>
              </a:rPr>
              <a:t>$700 BILLION FOR THE FIRE SECTOR</a:t>
            </a:r>
          </a:p>
        </p:txBody>
      </p:sp>
      <p:sp>
        <p:nvSpPr>
          <p:cNvPr id="115719" name="Text Box 7"/>
          <p:cNvSpPr txBox="1">
            <a:spLocks noChangeArrowheads="1"/>
          </p:cNvSpPr>
          <p:nvPr/>
        </p:nvSpPr>
        <p:spPr bwMode="auto">
          <a:xfrm>
            <a:off x="1776413" y="6138863"/>
            <a:ext cx="547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Rockwell" pitchFamily="18" charset="0"/>
              </a:rPr>
              <a:t>(finance, insurance and real estate)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4105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34</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b="1" dirty="0" smtClean="0">
                <a:solidFill>
                  <a:schemeClr val="bg1"/>
                </a:solidFill>
                <a:latin typeface="Rockwell" pitchFamily="18" charset="0"/>
              </a:rPr>
              <a:t>End of Episode 5</a:t>
            </a:r>
            <a:endParaRPr lang="en-US" altLang="en-US"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1820335739"/>
      </p:ext>
    </p:extLst>
  </p:cSld>
  <p:clrMapOvr>
    <a:masterClrMapping/>
  </p:clrMapOvr>
  <p:transition advTm="541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7" name="Picture 7" descr="ANd9GcRFHXzz3MtabRGXAGGAqN32VeXj3W5iLFe5KhwQ-3d_ZDUcUiGM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881063"/>
            <a:ext cx="7378700" cy="491013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123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ANd9GcTqQVatnthTxuP0U-IDD8lWv1uteSrE0yU3CyRb6E2Ot2Pgef0Gt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863"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8615" name="Text Box 7"/>
          <p:cNvSpPr txBox="1">
            <a:spLocks noChangeArrowheads="1"/>
          </p:cNvSpPr>
          <p:nvPr/>
        </p:nvSpPr>
        <p:spPr bwMode="auto">
          <a:xfrm>
            <a:off x="1008063" y="1657350"/>
            <a:ext cx="4233862"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latin typeface="Rockwell" pitchFamily="18" charset="0"/>
              </a:rPr>
              <a:t>“There will be ample opportunity to debate the origins of this problem. Now is the time to solve it. Our system of free enterprise rests on the conviction that the federal government should interfere in the marketplace only when necessary.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629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ANd9GcTqQVatnthTxuP0U-IDD8lWv1uteSrE0yU3CyRb6E2Ot2Pgef0Gt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863"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0659" name="Text Box 3"/>
          <p:cNvSpPr txBox="1">
            <a:spLocks noChangeArrowheads="1"/>
          </p:cNvSpPr>
          <p:nvPr/>
        </p:nvSpPr>
        <p:spPr bwMode="auto">
          <a:xfrm>
            <a:off x="839788" y="1900238"/>
            <a:ext cx="4421187"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latin typeface="Rockwell" pitchFamily="18" charset="0"/>
              </a:rPr>
              <a:t>“Given the precarious state of today's financial markets -- and their vital importance to the daily lives of the American people -- government intervention is not only warranted, it is essential.”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406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Picture 5" descr="ANd9GcQzduAH3Ax-P33RKBOGrI1Ws-yzM7eXykxH9gQiPxdPjRSh5OV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325" y="895350"/>
            <a:ext cx="6805613" cy="51038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303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oilprices2004_month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450" y="1039813"/>
            <a:ext cx="5691188" cy="483711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598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descr="6a49336cf50d14c7c12807119d43-med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625" y="1492250"/>
            <a:ext cx="4651375" cy="3713163"/>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descr="2005+Housing+Appreci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0" y="1333500"/>
            <a:ext cx="4164013" cy="39560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363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2910</TotalTime>
  <Words>1401</Words>
  <Application>Microsoft Office PowerPoint</Application>
  <PresentationFormat>On-screen Show (4:3)</PresentationFormat>
  <Paragraphs>96</Paragraphs>
  <Slides>34</Slides>
  <Notes>34</Notes>
  <HiddenSlides>0</HiddenSlides>
  <MMClips>34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Rockwell</vt:lpstr>
      <vt:lpstr>Default Design</vt:lpstr>
      <vt:lpstr> BUILDING MOMENTUM TO A GLOBAL ECONOMIC COLLAPSE  The Untold Story of the Inevitable Consequences of Centuries of Entrenched Privilege</vt:lpstr>
      <vt:lpstr>  Coming Unglued – The Bush Legacy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End of Episode 5</vt:lpstr>
    </vt:vector>
  </TitlesOfParts>
  <Company>Clearly Presented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4 Template</dc:title>
  <dc:creator>Presentation Helper</dc:creator>
  <cp:lastModifiedBy>Owner</cp:lastModifiedBy>
  <cp:revision>103</cp:revision>
  <dcterms:created xsi:type="dcterms:W3CDTF">2005-01-17T10:30:32Z</dcterms:created>
  <dcterms:modified xsi:type="dcterms:W3CDTF">2018-02-13T15:43:11Z</dcterms:modified>
</cp:coreProperties>
</file>