
<file path=[Content_Types].xml><?xml version="1.0" encoding="utf-8"?>
<Types xmlns="http://schemas.openxmlformats.org/package/2006/content-types">
  <Default Extension="png" ContentType="image/png"/>
  <Default Extension="m4a" ContentType="audio/mp4"/>
  <Default Extension="jpeg" ContentType="image/jpeg"/>
  <Default Extension="wmf" ContentType="image/x-wmf"/>
  <Default Extension="rels" ContentType="application/vnd.openxmlformats-package.relationships+xml"/>
  <Default Extension="xml" ContentType="application/xml"/>
  <Default Extension="WAV" ContentType="audio/x-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1"/>
  </p:sldMasterIdLst>
  <p:notesMasterIdLst>
    <p:notesMasterId r:id="rId38"/>
  </p:notesMasterIdLst>
  <p:handoutMasterIdLst>
    <p:handoutMasterId r:id="rId39"/>
  </p:handoutMasterIdLst>
  <p:sldIdLst>
    <p:sldId id="400" r:id="rId2"/>
    <p:sldId id="401" r:id="rId3"/>
    <p:sldId id="380" r:id="rId4"/>
    <p:sldId id="256" r:id="rId5"/>
    <p:sldId id="382" r:id="rId6"/>
    <p:sldId id="383" r:id="rId7"/>
    <p:sldId id="384" r:id="rId8"/>
    <p:sldId id="346" r:id="rId9"/>
    <p:sldId id="385" r:id="rId10"/>
    <p:sldId id="347" r:id="rId11"/>
    <p:sldId id="386" r:id="rId12"/>
    <p:sldId id="343" r:id="rId13"/>
    <p:sldId id="311" r:id="rId14"/>
    <p:sldId id="387" r:id="rId15"/>
    <p:sldId id="314" r:id="rId16"/>
    <p:sldId id="388" r:id="rId17"/>
    <p:sldId id="374" r:id="rId18"/>
    <p:sldId id="351" r:id="rId19"/>
    <p:sldId id="390" r:id="rId20"/>
    <p:sldId id="391" r:id="rId21"/>
    <p:sldId id="375" r:id="rId22"/>
    <p:sldId id="278" r:id="rId23"/>
    <p:sldId id="392" r:id="rId24"/>
    <p:sldId id="393" r:id="rId25"/>
    <p:sldId id="394" r:id="rId26"/>
    <p:sldId id="273" r:id="rId27"/>
    <p:sldId id="378" r:id="rId28"/>
    <p:sldId id="395" r:id="rId29"/>
    <p:sldId id="365" r:id="rId30"/>
    <p:sldId id="284" r:id="rId31"/>
    <p:sldId id="396" r:id="rId32"/>
    <p:sldId id="288" r:id="rId33"/>
    <p:sldId id="397" r:id="rId34"/>
    <p:sldId id="399" r:id="rId35"/>
    <p:sldId id="398" r:id="rId36"/>
    <p:sldId id="402" r:id="rId37"/>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CC"/>
    <a:srgbClr val="66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5577" autoAdjust="0"/>
  </p:normalViewPr>
  <p:slideViewPr>
    <p:cSldViewPr snapToGrid="0">
      <p:cViewPr varScale="1">
        <p:scale>
          <a:sx n="84" d="100"/>
          <a:sy n="84" d="100"/>
        </p:scale>
        <p:origin x="243" y="45"/>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0"/>
    </p:cViewPr>
  </p:sorterViewPr>
  <p:notesViewPr>
    <p:cSldViewPr snapToGrid="0">
      <p:cViewPr>
        <p:scale>
          <a:sx n="75" d="100"/>
          <a:sy n="75" d="100"/>
        </p:scale>
        <p:origin x="-1404" y="-72"/>
      </p:cViewPr>
      <p:guideLst>
        <p:guide orient="horz" pos="2880"/>
        <p:guide pos="2160"/>
      </p:guideLst>
    </p:cSldViewPr>
  </p:notesViewPr>
  <p:gridSpacing cx="36004" cy="36004"/>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057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smtClean="0">
                <a:latin typeface="Arial" charset="0"/>
              </a:defRPr>
            </a:lvl1pPr>
          </a:lstStyle>
          <a:p>
            <a:pPr>
              <a:defRPr/>
            </a:pPr>
            <a:endParaRPr lang="en-US"/>
          </a:p>
        </p:txBody>
      </p:sp>
      <p:sp>
        <p:nvSpPr>
          <p:cNvPr id="280579"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smtClean="0">
                <a:latin typeface="Arial" charset="0"/>
              </a:defRPr>
            </a:lvl1pPr>
          </a:lstStyle>
          <a:p>
            <a:pPr>
              <a:defRPr/>
            </a:pPr>
            <a:endParaRPr lang="en-US"/>
          </a:p>
        </p:txBody>
      </p:sp>
      <p:sp>
        <p:nvSpPr>
          <p:cNvPr id="280580"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latin typeface="Arial" charset="0"/>
              </a:defRPr>
            </a:lvl1pPr>
          </a:lstStyle>
          <a:p>
            <a:pPr>
              <a:defRPr/>
            </a:pPr>
            <a:endParaRPr lang="en-US"/>
          </a:p>
        </p:txBody>
      </p:sp>
      <p:sp>
        <p:nvSpPr>
          <p:cNvPr id="280581"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24748C39-B469-4315-8696-3EDDA25985C7}" type="slidenum">
              <a:rPr lang="en-US" altLang="en-US"/>
              <a:pPr/>
              <a:t>‹#›</a:t>
            </a:fld>
            <a:endParaRPr lang="en-US" altLang="en-US"/>
          </a:p>
        </p:txBody>
      </p:sp>
    </p:spTree>
    <p:extLst>
      <p:ext uri="{BB962C8B-B14F-4D97-AF65-F5344CB8AC3E}">
        <p14:creationId xmlns:p14="http://schemas.microsoft.com/office/powerpoint/2010/main" val="34388495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smtClean="0">
                <a:latin typeface="Arial" charset="0"/>
              </a:defRPr>
            </a:lvl1pPr>
          </a:lstStyle>
          <a:p>
            <a:pPr>
              <a:defRPr/>
            </a:pPr>
            <a:endParaRPr lang="en-US"/>
          </a:p>
        </p:txBody>
      </p:sp>
      <p:sp>
        <p:nvSpPr>
          <p:cNvPr id="1331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smtClean="0">
                <a:latin typeface="Arial" charset="0"/>
              </a:defRPr>
            </a:lvl1pPr>
          </a:lstStyle>
          <a:p>
            <a:pPr>
              <a:defRPr/>
            </a:pPr>
            <a:endParaRPr lang="en-US"/>
          </a:p>
        </p:txBody>
      </p:sp>
      <p:sp>
        <p:nvSpPr>
          <p:cNvPr id="3686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331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latin typeface="Arial" charset="0"/>
              </a:defRPr>
            </a:lvl1pPr>
          </a:lstStyle>
          <a:p>
            <a:pPr>
              <a:defRPr/>
            </a:pPr>
            <a:endParaRPr lang="en-US"/>
          </a:p>
        </p:txBody>
      </p:sp>
      <p:sp>
        <p:nvSpPr>
          <p:cNvPr id="1331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39B1BCC5-AB46-4BBE-B1AE-988BF61C9009}" type="slidenum">
              <a:rPr lang="en-US" altLang="en-US"/>
              <a:pPr/>
              <a:t>‹#›</a:t>
            </a:fld>
            <a:endParaRPr lang="en-US" altLang="en-US"/>
          </a:p>
        </p:txBody>
      </p:sp>
    </p:spTree>
    <p:extLst>
      <p:ext uri="{BB962C8B-B14F-4D97-AF65-F5344CB8AC3E}">
        <p14:creationId xmlns:p14="http://schemas.microsoft.com/office/powerpoint/2010/main" val="92207492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6C7F2948-96E5-48AE-9F9B-C1F18CAAEE3C}" type="slidenum">
              <a:rPr lang="en-US" altLang="en-US"/>
              <a:pPr/>
              <a:t>1</a:t>
            </a:fld>
            <a:endParaRPr lang="en-US" altLang="en-US"/>
          </a:p>
        </p:txBody>
      </p:sp>
      <p:sp>
        <p:nvSpPr>
          <p:cNvPr id="14338" name="Rectangle 2"/>
          <p:cNvSpPr>
            <a:spLocks noGrp="1" noRot="1" noChangeAspect="1" noChangeArrowheads="1" noTextEdit="1"/>
          </p:cNvSpPr>
          <p:nvPr>
            <p:ph type="sldImg"/>
          </p:nvPr>
        </p:nvSpPr>
        <p:spPr>
          <a:ln/>
        </p:spPr>
      </p:sp>
      <p:sp>
        <p:nvSpPr>
          <p:cNvPr id="14339" name="Rectangle 3"/>
          <p:cNvSpPr>
            <a:spLocks noGrp="1" noChangeArrowheads="1"/>
          </p:cNvSpPr>
          <p:nvPr>
            <p:ph type="body" idx="1"/>
          </p:nvPr>
        </p:nvSpPr>
        <p:spPr/>
        <p:txBody>
          <a:bodyPr/>
          <a:lstStyle/>
          <a:p>
            <a:r>
              <a:rPr lang="en-GB" altLang="en-US" b="1"/>
              <a:t> </a:t>
            </a:r>
            <a:endParaRPr lang="en-US" altLang="en-US" b="1"/>
          </a:p>
        </p:txBody>
      </p:sp>
    </p:spTree>
    <p:extLst>
      <p:ext uri="{BB962C8B-B14F-4D97-AF65-F5344CB8AC3E}">
        <p14:creationId xmlns:p14="http://schemas.microsoft.com/office/powerpoint/2010/main" val="25019346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70E898A3-A8EB-47AC-A059-2C04996AFD29}" type="slidenum">
              <a:rPr lang="en-US" altLang="en-US"/>
              <a:pPr eaLnBrk="1" hangingPunct="1"/>
              <a:t>10</a:t>
            </a:fld>
            <a:endParaRPr lang="en-US" altLang="en-US"/>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smtClean="0">
                <a:latin typeface="Arial" panose="020B0604020202020204" pitchFamily="34" charset="0"/>
              </a:rPr>
              <a:t>The U.S. was absorbing large numbers of unskilled immigrant laborers who could not command high wages for their services, allowing some businesses to at least maintain profit margins in the face of rising land costs.</a:t>
            </a:r>
          </a:p>
          <a:p>
            <a:pPr eaLnBrk="1" hangingPunct="1"/>
            <a:endParaRPr lang="en-US" altLang="en-US" b="1" smtClean="0">
              <a:latin typeface="Arial" panose="020B0604020202020204" pitchFamily="34" charset="0"/>
            </a:endParaRPr>
          </a:p>
        </p:txBody>
      </p:sp>
    </p:spTree>
    <p:extLst>
      <p:ext uri="{BB962C8B-B14F-4D97-AF65-F5344CB8AC3E}">
        <p14:creationId xmlns:p14="http://schemas.microsoft.com/office/powerpoint/2010/main" val="9384091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3E69D72A-5C95-45ED-BC00-4572B8C75986}" type="slidenum">
              <a:rPr lang="en-US" altLang="en-US"/>
              <a:pPr eaLnBrk="1" hangingPunct="1"/>
              <a:t>11</a:t>
            </a:fld>
            <a:endParaRPr lang="en-US" altLang="en-US"/>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smtClean="0">
                <a:latin typeface="Arial" panose="020B0604020202020204" pitchFamily="34" charset="0"/>
              </a:rPr>
              <a:t>Global competition also weakened the negotiating strength of labor unions, as heavy industry and manufacturing firms faced with high labor costs and high land costs threatened to move to other regions or other countries unless concessions were made.</a:t>
            </a:r>
          </a:p>
          <a:p>
            <a:pPr eaLnBrk="1" hangingPunct="1"/>
            <a:endParaRPr lang="en-US" altLang="en-US" b="1" smtClean="0">
              <a:latin typeface="Arial" panose="020B0604020202020204" pitchFamily="34" charset="0"/>
            </a:endParaRPr>
          </a:p>
        </p:txBody>
      </p:sp>
    </p:spTree>
    <p:extLst>
      <p:ext uri="{BB962C8B-B14F-4D97-AF65-F5344CB8AC3E}">
        <p14:creationId xmlns:p14="http://schemas.microsoft.com/office/powerpoint/2010/main" val="32461844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AB27B930-9667-4D81-B861-0A7AC6E0D52A}" type="slidenum">
              <a:rPr lang="en-US" altLang="en-US"/>
              <a:pPr eaLnBrk="1" hangingPunct="1"/>
              <a:t>12</a:t>
            </a:fld>
            <a:endParaRPr lang="en-US" altLang="en-US"/>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dirty="0" smtClean="0">
                <a:latin typeface="Arial" panose="020B0604020202020204" pitchFamily="34" charset="0"/>
              </a:rPr>
              <a:t>Borrowing against rising home equity stimulated a resurgence in consumer spending. Simultaneously, however, the nation entered a period of frenzied property speculation that, when the current land market cycle peaked, resulted in a collapse that too many analysts believe has been averted. The problem is that the need for systemic reforms have not been addressed.</a:t>
            </a:r>
          </a:p>
        </p:txBody>
      </p:sp>
    </p:spTree>
    <p:extLst>
      <p:ext uri="{BB962C8B-B14F-4D97-AF65-F5344CB8AC3E}">
        <p14:creationId xmlns:p14="http://schemas.microsoft.com/office/powerpoint/2010/main" val="26692456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DCC8202B-16AD-4CFA-A7CE-F76B65C03603}" type="slidenum">
              <a:rPr lang="en-US" altLang="en-US"/>
              <a:pPr eaLnBrk="1" hangingPunct="1"/>
              <a:t>13</a:t>
            </a:fld>
            <a:endParaRPr lang="en-US" altLang="en-US"/>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n-US" b="1" smtClean="0">
                <a:latin typeface="Arial" panose="020B0604020202020204" pitchFamily="34" charset="0"/>
              </a:rPr>
              <a:t>A sustained period of low interest rates triggered an explosion in the volume of home equity mortgage loans – for purposes of debt consolidation, home improvements, college tuition for children or to cover uninsured medical expenses. </a:t>
            </a:r>
            <a:endParaRPr lang="en-US" altLang="en-US" b="1" smtClean="0">
              <a:latin typeface="Arial" panose="020B0604020202020204" pitchFamily="34" charset="0"/>
            </a:endParaRPr>
          </a:p>
        </p:txBody>
      </p:sp>
    </p:spTree>
    <p:extLst>
      <p:ext uri="{BB962C8B-B14F-4D97-AF65-F5344CB8AC3E}">
        <p14:creationId xmlns:p14="http://schemas.microsoft.com/office/powerpoint/2010/main" val="18325981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FB8B149B-6775-45F0-83D2-DEC96AEA22A9}" type="slidenum">
              <a:rPr lang="en-US" altLang="en-US"/>
              <a:pPr eaLnBrk="1" hangingPunct="1"/>
              <a:t>14</a:t>
            </a:fld>
            <a:endParaRPr lang="en-US" altLang="en-US"/>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n-US" b="1" smtClean="0">
                <a:latin typeface="Arial" panose="020B0604020202020204" pitchFamily="34" charset="0"/>
              </a:rPr>
              <a:t>Credit card debt also exploded for those who did not own a home or owned a home already heavily mortgaged.</a:t>
            </a:r>
          </a:p>
          <a:p>
            <a:pPr eaLnBrk="1" hangingPunct="1"/>
            <a:endParaRPr lang="en-US" altLang="en-US" b="1" smtClean="0">
              <a:latin typeface="Arial" panose="020B0604020202020204" pitchFamily="34" charset="0"/>
            </a:endParaRPr>
          </a:p>
          <a:p>
            <a:pPr eaLnBrk="1" hangingPunct="1"/>
            <a:endParaRPr lang="en-US" altLang="en-US" b="1" smtClean="0">
              <a:latin typeface="Arial" panose="020B0604020202020204" pitchFamily="34" charset="0"/>
            </a:endParaRPr>
          </a:p>
        </p:txBody>
      </p:sp>
    </p:spTree>
    <p:extLst>
      <p:ext uri="{BB962C8B-B14F-4D97-AF65-F5344CB8AC3E}">
        <p14:creationId xmlns:p14="http://schemas.microsoft.com/office/powerpoint/2010/main" val="34712213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9876016E-DAD4-4562-8D18-6DA904C2C648}" type="slidenum">
              <a:rPr lang="en-US" altLang="en-US"/>
              <a:pPr eaLnBrk="1" hangingPunct="1"/>
              <a:t>15</a:t>
            </a:fld>
            <a:endParaRPr lang="en-US" altLang="en-US"/>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xfrm>
            <a:off x="685800" y="4343400"/>
            <a:ext cx="5575300" cy="48006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smtClean="0">
                <a:latin typeface="Arial" panose="020B0604020202020204" pitchFamily="34" charset="0"/>
              </a:rPr>
              <a:t>A number of demographic patterns were also having a significant impact on the U.S. economy. </a:t>
            </a:r>
          </a:p>
          <a:p>
            <a:pPr eaLnBrk="1" hangingPunct="1"/>
            <a:endParaRPr lang="en-US" altLang="en-US" b="1" smtClean="0">
              <a:latin typeface="Arial" panose="020B0604020202020204" pitchFamily="34" charset="0"/>
            </a:endParaRPr>
          </a:p>
          <a:p>
            <a:pPr eaLnBrk="1" hangingPunct="1"/>
            <a:endParaRPr lang="en-US" altLang="en-US" b="1" smtClean="0">
              <a:latin typeface="Arial" panose="020B0604020202020204" pitchFamily="34" charset="0"/>
            </a:endParaRPr>
          </a:p>
        </p:txBody>
      </p:sp>
    </p:spTree>
    <p:extLst>
      <p:ext uri="{BB962C8B-B14F-4D97-AF65-F5344CB8AC3E}">
        <p14:creationId xmlns:p14="http://schemas.microsoft.com/office/powerpoint/2010/main" val="23046412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082580BD-8CE2-4BB7-8DA9-F3B6304193EA}" type="slidenum">
              <a:rPr lang="en-US" altLang="en-US"/>
              <a:pPr eaLnBrk="1" hangingPunct="1"/>
              <a:t>16</a:t>
            </a:fld>
            <a:endParaRPr lang="en-US" altLang="en-US"/>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xfrm>
            <a:off x="685800" y="4343400"/>
            <a:ext cx="5575300" cy="48006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smtClean="0">
                <a:latin typeface="Arial" panose="020B0604020202020204" pitchFamily="34" charset="0"/>
              </a:rPr>
              <a:t>Household savings was in a continuous downward slide throughout the 1980s that continued during the Clinton Presidency and after. </a:t>
            </a:r>
          </a:p>
          <a:p>
            <a:pPr eaLnBrk="1" hangingPunct="1"/>
            <a:endParaRPr lang="en-US" altLang="en-US" b="1" smtClean="0">
              <a:latin typeface="Arial" panose="020B0604020202020204" pitchFamily="34" charset="0"/>
            </a:endParaRPr>
          </a:p>
          <a:p>
            <a:pPr eaLnBrk="1" hangingPunct="1"/>
            <a:endParaRPr lang="en-US" altLang="en-US" b="1" smtClean="0">
              <a:latin typeface="Arial" panose="020B0604020202020204" pitchFamily="34" charset="0"/>
            </a:endParaRPr>
          </a:p>
          <a:p>
            <a:pPr eaLnBrk="1" hangingPunct="1"/>
            <a:endParaRPr lang="en-US" altLang="en-US" b="1" smtClean="0">
              <a:latin typeface="Arial" panose="020B0604020202020204" pitchFamily="34" charset="0"/>
            </a:endParaRPr>
          </a:p>
          <a:p>
            <a:pPr eaLnBrk="1" hangingPunct="1"/>
            <a:endParaRPr lang="en-US" altLang="en-US" b="1" smtClean="0">
              <a:latin typeface="Arial" panose="020B0604020202020204" pitchFamily="34" charset="0"/>
            </a:endParaRPr>
          </a:p>
        </p:txBody>
      </p:sp>
    </p:spTree>
    <p:extLst>
      <p:ext uri="{BB962C8B-B14F-4D97-AF65-F5344CB8AC3E}">
        <p14:creationId xmlns:p14="http://schemas.microsoft.com/office/powerpoint/2010/main" val="38109392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606CFB21-2D52-4E27-A24D-F21963F94761}" type="slidenum">
              <a:rPr lang="en-US" altLang="en-US"/>
              <a:pPr eaLnBrk="1" hangingPunct="1"/>
              <a:t>17</a:t>
            </a:fld>
            <a:endParaRPr lang="en-US" altLang="en-US"/>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smtClean="0">
                <a:latin typeface="Arial" panose="020B0604020202020204" pitchFamily="34" charset="0"/>
              </a:rPr>
              <a:t>The need for income by seniors created a growing market for reverse mortgages, most of which were made under the government-insured Home Equity Conversion Mortgage program, developed by the Federal Housing Administration. Volumes remained low during the Clinton years, as seniors only gradually became more comfortable with giving up equity in their property in return for income. </a:t>
            </a:r>
          </a:p>
        </p:txBody>
      </p:sp>
    </p:spTree>
    <p:extLst>
      <p:ext uri="{BB962C8B-B14F-4D97-AF65-F5344CB8AC3E}">
        <p14:creationId xmlns:p14="http://schemas.microsoft.com/office/powerpoint/2010/main" val="18309495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D424B3FD-1842-4CD2-8908-4A9BEF00E78E}" type="slidenum">
              <a:rPr lang="en-US" altLang="en-US"/>
              <a:pPr eaLnBrk="1" hangingPunct="1"/>
              <a:t>18</a:t>
            </a:fld>
            <a:endParaRPr lang="en-US" altLang="en-US"/>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smtClean="0">
                <a:latin typeface="Arial" panose="020B0604020202020204" pitchFamily="34" charset="0"/>
              </a:rPr>
              <a:t>In 2004, Alan Greenspan, still serving as Chairman of the Federal Reserve Board, looked back on the decade of low interest rates:</a:t>
            </a:r>
          </a:p>
          <a:p>
            <a:pPr eaLnBrk="1" hangingPunct="1"/>
            <a:endParaRPr lang="en-US" altLang="en-US" b="1" smtClean="0">
              <a:latin typeface="Arial" panose="020B0604020202020204" pitchFamily="34" charset="0"/>
            </a:endParaRPr>
          </a:p>
        </p:txBody>
      </p:sp>
    </p:spTree>
    <p:extLst>
      <p:ext uri="{BB962C8B-B14F-4D97-AF65-F5344CB8AC3E}">
        <p14:creationId xmlns:p14="http://schemas.microsoft.com/office/powerpoint/2010/main" val="23284377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512D49A7-7993-44C4-BA3C-463A85BBDC3C}" type="slidenum">
              <a:rPr lang="en-US" altLang="en-US"/>
              <a:pPr eaLnBrk="1" hangingPunct="1"/>
              <a:t>19</a:t>
            </a:fld>
            <a:endParaRPr lang="en-US" altLang="en-US"/>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smtClean="0">
                <a:latin typeface="Arial" panose="020B0604020202020204" pitchFamily="34" charset="0"/>
              </a:rPr>
              <a:t>“Indeed, the surge in mortgage refinancings likely improved rather than worsened the financial condition of the average homeowner. ...”</a:t>
            </a:r>
          </a:p>
          <a:p>
            <a:pPr eaLnBrk="1" hangingPunct="1"/>
            <a:endParaRPr lang="en-US" altLang="en-US" b="1" smtClean="0">
              <a:latin typeface="Arial" panose="020B0604020202020204" pitchFamily="34" charset="0"/>
            </a:endParaRPr>
          </a:p>
        </p:txBody>
      </p:sp>
    </p:spTree>
    <p:extLst>
      <p:ext uri="{BB962C8B-B14F-4D97-AF65-F5344CB8AC3E}">
        <p14:creationId xmlns:p14="http://schemas.microsoft.com/office/powerpoint/2010/main" val="41067046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6C7F2948-96E5-48AE-9F9B-C1F18CAAEE3C}" type="slidenum">
              <a:rPr lang="en-US" altLang="en-US"/>
              <a:pPr/>
              <a:t>2</a:t>
            </a:fld>
            <a:endParaRPr lang="en-US" altLang="en-US"/>
          </a:p>
        </p:txBody>
      </p:sp>
      <p:sp>
        <p:nvSpPr>
          <p:cNvPr id="14338" name="Rectangle 2"/>
          <p:cNvSpPr>
            <a:spLocks noGrp="1" noRot="1" noChangeAspect="1" noChangeArrowheads="1" noTextEdit="1"/>
          </p:cNvSpPr>
          <p:nvPr>
            <p:ph type="sldImg"/>
          </p:nvPr>
        </p:nvSpPr>
        <p:spPr>
          <a:ln/>
        </p:spPr>
      </p:sp>
      <p:sp>
        <p:nvSpPr>
          <p:cNvPr id="14339" name="Rectangle 3"/>
          <p:cNvSpPr>
            <a:spLocks noGrp="1" noChangeArrowheads="1"/>
          </p:cNvSpPr>
          <p:nvPr>
            <p:ph type="body" idx="1"/>
          </p:nvPr>
        </p:nvSpPr>
        <p:spPr/>
        <p:txBody>
          <a:bodyPr/>
          <a:lstStyle/>
          <a:p>
            <a:r>
              <a:rPr lang="en-GB" altLang="en-US" b="1"/>
              <a:t> </a:t>
            </a:r>
            <a:endParaRPr lang="en-US" altLang="en-US" b="1"/>
          </a:p>
        </p:txBody>
      </p:sp>
    </p:spTree>
    <p:extLst>
      <p:ext uri="{BB962C8B-B14F-4D97-AF65-F5344CB8AC3E}">
        <p14:creationId xmlns:p14="http://schemas.microsoft.com/office/powerpoint/2010/main" val="18877528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0A0688A6-DBCE-4B98-B315-706C079D4206}" type="slidenum">
              <a:rPr lang="en-US" altLang="en-US"/>
              <a:pPr eaLnBrk="1" hangingPunct="1"/>
              <a:t>20</a:t>
            </a:fld>
            <a:endParaRPr lang="en-US" altLang="en-US"/>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smtClean="0">
                <a:latin typeface="Arial" panose="020B0604020202020204" pitchFamily="34" charset="0"/>
              </a:rPr>
              <a:t>“Some of the equity extracted through mortgage refinancing was used to pay down more expensive, non-tax-deductible consumer debt or used to make purchases that would otherwise have been financed by more expensive and less tax-favored credit.”</a:t>
            </a:r>
          </a:p>
        </p:txBody>
      </p:sp>
    </p:spTree>
    <p:extLst>
      <p:ext uri="{BB962C8B-B14F-4D97-AF65-F5344CB8AC3E}">
        <p14:creationId xmlns:p14="http://schemas.microsoft.com/office/powerpoint/2010/main" val="30700199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B4539C86-6DED-4E3D-8DF4-F11BD4E350B3}" type="slidenum">
              <a:rPr lang="en-US" altLang="en-US"/>
              <a:pPr eaLnBrk="1" hangingPunct="1"/>
              <a:t>21</a:t>
            </a:fld>
            <a:endParaRPr lang="en-US" altLang="en-US"/>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smtClean="0">
                <a:latin typeface="Arial" panose="020B0604020202020204" pitchFamily="34" charset="0"/>
              </a:rPr>
              <a:t>Refinancing to lower mortgage payments certainly improved – at least temporarily – the financial well-being of millions of homeowners. However, too many individuals were relying heavily on new debt to maintain their lifestyles in the face of rising costs – because income was not keeping pace. </a:t>
            </a:r>
          </a:p>
          <a:p>
            <a:pPr eaLnBrk="1" hangingPunct="1"/>
            <a:endParaRPr lang="en-US" altLang="en-US" b="1" smtClean="0">
              <a:latin typeface="Arial" panose="020B0604020202020204" pitchFamily="34" charset="0"/>
            </a:endParaRPr>
          </a:p>
          <a:p>
            <a:pPr eaLnBrk="1" hangingPunct="1"/>
            <a:endParaRPr lang="en-US" altLang="en-US" b="1" smtClean="0">
              <a:latin typeface="Arial" panose="020B0604020202020204" pitchFamily="34" charset="0"/>
            </a:endParaRPr>
          </a:p>
        </p:txBody>
      </p:sp>
    </p:spTree>
    <p:extLst>
      <p:ext uri="{BB962C8B-B14F-4D97-AF65-F5344CB8AC3E}">
        <p14:creationId xmlns:p14="http://schemas.microsoft.com/office/powerpoint/2010/main" val="19228228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1DBDF3DB-1C48-4989-BA61-A6B6C88ADCD5}" type="slidenum">
              <a:rPr lang="en-US" altLang="en-US"/>
              <a:pPr eaLnBrk="1" hangingPunct="1"/>
              <a:t>22</a:t>
            </a:fld>
            <a:endParaRPr lang="en-US" altLang="en-US"/>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smtClean="0">
                <a:latin typeface="Arial" panose="020B0604020202020204" pitchFamily="34" charset="0"/>
              </a:rPr>
              <a:t>Throughout the 1990s the purchase of mortgage loans and the issuance of mortgage-backed securities by the Fannie Mae and Freddie Mac skyrocketed as refinancings and new home sales rebounded.</a:t>
            </a:r>
          </a:p>
          <a:p>
            <a:pPr eaLnBrk="1" hangingPunct="1"/>
            <a:endParaRPr lang="en-US" altLang="en-US" b="1" smtClean="0">
              <a:latin typeface="Arial" panose="020B0604020202020204" pitchFamily="34" charset="0"/>
            </a:endParaRPr>
          </a:p>
        </p:txBody>
      </p:sp>
    </p:spTree>
    <p:extLst>
      <p:ext uri="{BB962C8B-B14F-4D97-AF65-F5344CB8AC3E}">
        <p14:creationId xmlns:p14="http://schemas.microsoft.com/office/powerpoint/2010/main" val="12790928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99F2E91F-98D3-4AC0-964D-CB7948C0CF22}" type="slidenum">
              <a:rPr lang="en-US" altLang="en-US"/>
              <a:pPr eaLnBrk="1" hangingPunct="1"/>
              <a:t>23</a:t>
            </a:fld>
            <a:endParaRPr lang="en-US" altLang="en-US"/>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dirty="0" smtClean="0">
                <a:latin typeface="Arial" panose="020B0604020202020204" pitchFamily="34" charset="0"/>
              </a:rPr>
              <a:t>A major factor in the growth of the securitization market was repeal of the Glass-Steagall Act of 1933, permitting commercial and investment banks to consolidate. Banks also went on a spending spree purchasing finance companies that specialized in second mortgage lending. </a:t>
            </a:r>
          </a:p>
          <a:p>
            <a:pPr eaLnBrk="1" hangingPunct="1"/>
            <a:endParaRPr lang="en-US" altLang="en-US" b="1" dirty="0" smtClean="0">
              <a:latin typeface="Arial" panose="020B0604020202020204" pitchFamily="34" charset="0"/>
            </a:endParaRPr>
          </a:p>
          <a:p>
            <a:pPr eaLnBrk="1" hangingPunct="1"/>
            <a:endParaRPr lang="en-US" altLang="en-US" b="1" dirty="0" smtClean="0">
              <a:latin typeface="Arial" panose="020B0604020202020204" pitchFamily="34" charset="0"/>
            </a:endParaRPr>
          </a:p>
          <a:p>
            <a:pPr eaLnBrk="1" hangingPunct="1"/>
            <a:endParaRPr lang="en-US" altLang="en-US" sz="1400" b="1" dirty="0" smtClean="0">
              <a:latin typeface="Arial" panose="020B0604020202020204" pitchFamily="34" charset="0"/>
            </a:endParaRPr>
          </a:p>
          <a:p>
            <a:pPr eaLnBrk="1" hangingPunct="1">
              <a:spcBef>
                <a:spcPct val="0"/>
              </a:spcBef>
              <a:buFont typeface="Wingdings" panose="05000000000000000000" pitchFamily="2" charset="2"/>
              <a:buChar char="§"/>
            </a:pPr>
            <a:endParaRPr lang="en-US" altLang="en-US" b="1" dirty="0" smtClean="0">
              <a:latin typeface="Arial" panose="020B0604020202020204" pitchFamily="34" charset="0"/>
            </a:endParaRPr>
          </a:p>
          <a:p>
            <a:pPr eaLnBrk="1" hangingPunct="1"/>
            <a:endParaRPr lang="en-US" altLang="en-US" dirty="0" smtClean="0">
              <a:latin typeface="Arial" panose="020B0604020202020204" pitchFamily="34" charset="0"/>
            </a:endParaRPr>
          </a:p>
        </p:txBody>
      </p:sp>
    </p:spTree>
    <p:extLst>
      <p:ext uri="{BB962C8B-B14F-4D97-AF65-F5344CB8AC3E}">
        <p14:creationId xmlns:p14="http://schemas.microsoft.com/office/powerpoint/2010/main" val="40488626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B1E0D33E-B705-470D-BF3A-12D5E08F9C93}" type="slidenum">
              <a:rPr lang="en-US" altLang="en-US"/>
              <a:pPr eaLnBrk="1" hangingPunct="1"/>
              <a:t>24</a:t>
            </a:fld>
            <a:endParaRPr lang="en-US" altLang="en-US"/>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smtClean="0">
                <a:latin typeface="Arial" panose="020B0604020202020204" pitchFamily="34" charset="0"/>
              </a:rPr>
              <a:t>Banks also went to a spending spree purchasing finance companies that specialized in second mortgage lending. Another minor trigger occurred in late 1999, when stock analysts begin to pull investors out of the high tech stocks, particularly those of start-up internet businesses, in favor of bank stocks and indexed bond funds.</a:t>
            </a:r>
            <a:endParaRPr lang="en-US" altLang="en-US" smtClean="0">
              <a:latin typeface="Arial" panose="020B0604020202020204" pitchFamily="34" charset="0"/>
            </a:endParaRPr>
          </a:p>
        </p:txBody>
      </p:sp>
    </p:spTree>
    <p:extLst>
      <p:ext uri="{BB962C8B-B14F-4D97-AF65-F5344CB8AC3E}">
        <p14:creationId xmlns:p14="http://schemas.microsoft.com/office/powerpoint/2010/main" val="37026949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123750BC-4DDB-4795-BD87-9D14A5110454}" type="slidenum">
              <a:rPr lang="en-US" altLang="en-US"/>
              <a:pPr eaLnBrk="1" hangingPunct="1"/>
              <a:t>25</a:t>
            </a:fld>
            <a:endParaRPr lang="en-US" altLang="en-US"/>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smtClean="0">
                <a:latin typeface="Arial" panose="020B0604020202020204" pitchFamily="34" charset="0"/>
              </a:rPr>
              <a:t>In early 2000 the NASDAQ fell from 5,000 to 2,000 and by 2002 stabilized at around 800. Investors rapidly moved their financial reserves from the stock market and into income-producing property, real estate investment trusts and land. High income investors were acquiring farms, driving up the price of agricultural land in many of the best farming regions of the United States.</a:t>
            </a:r>
            <a:r>
              <a:rPr lang="en-US" altLang="en-US" sz="1400" b="1" smtClean="0">
                <a:latin typeface="Arial" panose="020B0604020202020204" pitchFamily="34" charset="0"/>
              </a:rPr>
              <a:t> </a:t>
            </a:r>
          </a:p>
          <a:p>
            <a:pPr eaLnBrk="1" hangingPunct="1">
              <a:spcBef>
                <a:spcPct val="0"/>
              </a:spcBef>
              <a:buFont typeface="Wingdings" panose="05000000000000000000" pitchFamily="2" charset="2"/>
              <a:buChar char="§"/>
            </a:pPr>
            <a:endParaRPr lang="en-US" altLang="en-US" b="1" smtClean="0">
              <a:latin typeface="Arial" panose="020B0604020202020204" pitchFamily="34" charset="0"/>
            </a:endParaRPr>
          </a:p>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3928258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A769F685-CA9E-48E3-8BBF-B161BA98A96A}" type="slidenum">
              <a:rPr lang="en-US" altLang="en-US"/>
              <a:pPr eaLnBrk="1" hangingPunct="1"/>
              <a:t>26</a:t>
            </a:fld>
            <a:endParaRPr lang="en-US" altLang="en-US"/>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dirty="0" smtClean="0">
                <a:latin typeface="Arial" panose="020B0604020202020204" pitchFamily="34" charset="0"/>
              </a:rPr>
              <a:t>At the other end of the population, household debt as a percentage of household income climbed to dangerous levels. Total debt reached $5 trillion in 1997 and continued to climb to record levels.</a:t>
            </a:r>
          </a:p>
        </p:txBody>
      </p:sp>
    </p:spTree>
    <p:extLst>
      <p:ext uri="{BB962C8B-B14F-4D97-AF65-F5344CB8AC3E}">
        <p14:creationId xmlns:p14="http://schemas.microsoft.com/office/powerpoint/2010/main" val="33839493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BAFCE186-7C41-4B82-87F9-734FB392BD99}" type="slidenum">
              <a:rPr lang="en-US" altLang="en-US"/>
              <a:pPr eaLnBrk="1" hangingPunct="1"/>
              <a:t>27</a:t>
            </a:fld>
            <a:endParaRPr lang="en-US" altLang="en-US"/>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smtClean="0">
                <a:latin typeface="Arial" panose="020B0604020202020204" pitchFamily="34" charset="0"/>
              </a:rPr>
              <a:t>Residential property prices began to skyrocket by the mid-1990s. National median property prices increased by more than 45 percent in the decade ending 2007.</a:t>
            </a:r>
          </a:p>
          <a:p>
            <a:pPr eaLnBrk="1" hangingPunct="1"/>
            <a:endParaRPr lang="en-US" altLang="en-US" b="1" smtClean="0">
              <a:latin typeface="Arial" panose="020B0604020202020204" pitchFamily="34" charset="0"/>
            </a:endParaRPr>
          </a:p>
        </p:txBody>
      </p:sp>
    </p:spTree>
    <p:extLst>
      <p:ext uri="{BB962C8B-B14F-4D97-AF65-F5344CB8AC3E}">
        <p14:creationId xmlns:p14="http://schemas.microsoft.com/office/powerpoint/2010/main" val="39521432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5A745C60-632B-47A3-B5B2-E337E3997C2E}" type="slidenum">
              <a:rPr lang="en-US" altLang="en-US"/>
              <a:pPr eaLnBrk="1" hangingPunct="1"/>
              <a:t>28</a:t>
            </a:fld>
            <a:endParaRPr lang="en-US" altLang="en-US"/>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smtClean="0">
                <a:latin typeface="Arial" panose="020B0604020202020204" pitchFamily="34" charset="0"/>
              </a:rPr>
              <a:t>Median wages increased by only 10 percent in the same period, and household savings particularly for potential first-time homebuyers was often insufficient to meet minimum requirements for a cash down payment and to cover closing costs.  </a:t>
            </a:r>
          </a:p>
          <a:p>
            <a:pPr eaLnBrk="1" hangingPunct="1"/>
            <a:endParaRPr lang="en-US" altLang="en-US" b="1" smtClean="0">
              <a:latin typeface="Arial" panose="020B0604020202020204" pitchFamily="34" charset="0"/>
            </a:endParaRPr>
          </a:p>
        </p:txBody>
      </p:sp>
    </p:spTree>
    <p:extLst>
      <p:ext uri="{BB962C8B-B14F-4D97-AF65-F5344CB8AC3E}">
        <p14:creationId xmlns:p14="http://schemas.microsoft.com/office/powerpoint/2010/main" val="36352378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879BB737-0E1A-473F-A327-F433B5908D95}" type="slidenum">
              <a:rPr lang="en-US" altLang="en-US"/>
              <a:pPr eaLnBrk="1" hangingPunct="1"/>
              <a:t>29</a:t>
            </a:fld>
            <a:endParaRPr lang="en-US" altLang="en-US"/>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smtClean="0">
                <a:latin typeface="Arial" panose="020B0604020202020204" pitchFamily="34" charset="0"/>
              </a:rPr>
              <a:t>Homeowners borrowing for their childrens’ educations, to pay medical bills or to consolidate debt took on 2</a:t>
            </a:r>
            <a:r>
              <a:rPr lang="en-US" altLang="en-US" b="1" baseline="30000" smtClean="0">
                <a:latin typeface="Arial" panose="020B0604020202020204" pitchFamily="34" charset="0"/>
              </a:rPr>
              <a:t>nd</a:t>
            </a:r>
            <a:r>
              <a:rPr lang="en-US" altLang="en-US" b="1" smtClean="0">
                <a:latin typeface="Arial" panose="020B0604020202020204" pitchFamily="34" charset="0"/>
              </a:rPr>
              <a:t> or even 3</a:t>
            </a:r>
            <a:r>
              <a:rPr lang="en-US" altLang="en-US" b="1" baseline="30000" smtClean="0">
                <a:latin typeface="Arial" panose="020B0604020202020204" pitchFamily="34" charset="0"/>
              </a:rPr>
              <a:t>rd</a:t>
            </a:r>
            <a:r>
              <a:rPr lang="en-US" altLang="en-US" b="1" smtClean="0">
                <a:latin typeface="Arial" panose="020B0604020202020204" pitchFamily="34" charset="0"/>
              </a:rPr>
              <a:t> mortgage liens on their primary residence. Some lenders providing financing resulting a combined loan-to-value ratio well above 100%, gambling that property values would continue to climb.</a:t>
            </a:r>
          </a:p>
        </p:txBody>
      </p:sp>
    </p:spTree>
    <p:extLst>
      <p:ext uri="{BB962C8B-B14F-4D97-AF65-F5344CB8AC3E}">
        <p14:creationId xmlns:p14="http://schemas.microsoft.com/office/powerpoint/2010/main" val="12702053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3ADBE473-2078-49DE-91B7-8DF1040CE518}" type="slidenum">
              <a:rPr lang="en-US" altLang="en-US"/>
              <a:pPr eaLnBrk="1" hangingPunct="1"/>
              <a:t>3</a:t>
            </a:fld>
            <a:endParaRPr lang="en-US" altLang="en-US"/>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35055506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50BC9E2E-0140-4F56-B64D-F23E0E7994E8}" type="slidenum">
              <a:rPr lang="en-US" altLang="en-US"/>
              <a:pPr eaLnBrk="1" hangingPunct="1"/>
              <a:t>30</a:t>
            </a:fld>
            <a:endParaRPr lang="en-US" altLang="en-US"/>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b="1" smtClean="0">
                <a:latin typeface="Arial" panose="020B0604020202020204" pitchFamily="34" charset="0"/>
              </a:rPr>
              <a:t>As property prices climbed, reflecting the skyrocketing increase in land prices, mortgage investors were financing more and more land and less and less housing. Land-to-total value ratios in many markets consistently exceeded 50 percent.</a:t>
            </a:r>
          </a:p>
        </p:txBody>
      </p:sp>
    </p:spTree>
    <p:extLst>
      <p:ext uri="{BB962C8B-B14F-4D97-AF65-F5344CB8AC3E}">
        <p14:creationId xmlns:p14="http://schemas.microsoft.com/office/powerpoint/2010/main" val="85752824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A6EC8FD6-678C-42D8-9E69-8873A3FD80D8}" type="slidenum">
              <a:rPr lang="en-US" altLang="en-US"/>
              <a:pPr eaLnBrk="1" hangingPunct="1"/>
              <a:t>31</a:t>
            </a:fld>
            <a:endParaRPr lang="en-US" altLang="en-US"/>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b="1" smtClean="0">
                <a:latin typeface="Arial" panose="020B0604020202020204" pitchFamily="34" charset="0"/>
              </a:rPr>
              <a:t>Existing residential properties in the most highly speculative markets (e.g., Manhattan, Boston, or Washington, D.C.) frequently involved land valued as high as 80-85% of the total price.</a:t>
            </a:r>
          </a:p>
          <a:p>
            <a:pPr eaLnBrk="1" hangingPunct="1">
              <a:spcBef>
                <a:spcPct val="0"/>
              </a:spcBef>
            </a:pPr>
            <a:endParaRPr lang="en-US" altLang="en-US" b="1" smtClean="0">
              <a:latin typeface="Arial" panose="020B0604020202020204" pitchFamily="34" charset="0"/>
            </a:endParaRPr>
          </a:p>
        </p:txBody>
      </p:sp>
    </p:spTree>
    <p:extLst>
      <p:ext uri="{BB962C8B-B14F-4D97-AF65-F5344CB8AC3E}">
        <p14:creationId xmlns:p14="http://schemas.microsoft.com/office/powerpoint/2010/main" val="161314837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4193EC00-F891-4A73-99B2-82D3697CFF06}" type="slidenum">
              <a:rPr lang="en-US" altLang="en-US"/>
              <a:pPr eaLnBrk="1" hangingPunct="1"/>
              <a:t>32</a:t>
            </a:fld>
            <a:endParaRPr lang="en-US" altLang="en-US"/>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smtClean="0">
                <a:latin typeface="Arial" panose="020B0604020202020204" pitchFamily="34" charset="0"/>
              </a:rPr>
              <a:t>As William Jefferson Clinton looked back over his eight years in the Presidency, he provided his own assessment of what was accomplished:</a:t>
            </a:r>
          </a:p>
          <a:p>
            <a:pPr eaLnBrk="1" hangingPunct="1"/>
            <a:endParaRPr lang="en-US" altLang="en-US" b="1" smtClean="0">
              <a:latin typeface="Arial" panose="020B0604020202020204" pitchFamily="34" charset="0"/>
            </a:endParaRPr>
          </a:p>
          <a:p>
            <a:pPr eaLnBrk="1" hangingPunct="1"/>
            <a:r>
              <a:rPr lang="en-US" altLang="en-US" b="1" smtClean="0">
                <a:latin typeface="Arial" panose="020B0604020202020204" pitchFamily="34" charset="0"/>
              </a:rPr>
              <a:t> </a:t>
            </a:r>
          </a:p>
        </p:txBody>
      </p:sp>
    </p:spTree>
    <p:extLst>
      <p:ext uri="{BB962C8B-B14F-4D97-AF65-F5344CB8AC3E}">
        <p14:creationId xmlns:p14="http://schemas.microsoft.com/office/powerpoint/2010/main" val="380225047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E041654B-44FB-41CB-9590-56D0DCD02B14}" type="slidenum">
              <a:rPr lang="en-US" altLang="en-US"/>
              <a:pPr eaLnBrk="1" hangingPunct="1"/>
              <a:t>33</a:t>
            </a:fld>
            <a:endParaRPr lang="en-US" altLang="en-US"/>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smtClean="0">
                <a:latin typeface="Arial" panose="020B0604020202020204" pitchFamily="34" charset="0"/>
              </a:rPr>
              <a:t>“Working together, America has done well. Our economy is breaking records with more than 22 million new jobs, the lowest unemployment in 30 years, the highest homeownership ever, the longest expansion in history. …More than 3 million children have health insurance now, and more than 7 million Americans have been lifted out of poverty. Incomes are rising across the board.”</a:t>
            </a:r>
          </a:p>
        </p:txBody>
      </p:sp>
    </p:spTree>
    <p:extLst>
      <p:ext uri="{BB962C8B-B14F-4D97-AF65-F5344CB8AC3E}">
        <p14:creationId xmlns:p14="http://schemas.microsoft.com/office/powerpoint/2010/main" val="19864727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7CF25087-DA66-4B02-AAF9-E99FC4A3AD2E}" type="slidenum">
              <a:rPr lang="en-US" altLang="en-US" sz="1200"/>
              <a:pPr algn="r" eaLnBrk="1" hangingPunct="1"/>
              <a:t>34</a:t>
            </a:fld>
            <a:endParaRPr lang="en-US" altLang="en-US" sz="1200"/>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smtClean="0">
                <a:latin typeface="Arial" panose="020B0604020202020204" pitchFamily="34" charset="0"/>
              </a:rPr>
              <a:t>As I have shown, Clinton’s ‘Third Way’ yielded far less impressive results than he promised, or claimed to have delivered. </a:t>
            </a:r>
          </a:p>
        </p:txBody>
      </p:sp>
    </p:spTree>
    <p:extLst>
      <p:ext uri="{BB962C8B-B14F-4D97-AF65-F5344CB8AC3E}">
        <p14:creationId xmlns:p14="http://schemas.microsoft.com/office/powerpoint/2010/main" val="72675992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57666DC7-B60E-40E4-9B14-75397E157697}" type="slidenum">
              <a:rPr lang="en-US" altLang="en-US"/>
              <a:pPr eaLnBrk="1" hangingPunct="1"/>
              <a:t>35</a:t>
            </a:fld>
            <a:endParaRPr lang="en-US" altLang="en-US"/>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smtClean="0">
                <a:latin typeface="Arial" panose="020B0604020202020204" pitchFamily="34" charset="0"/>
              </a:rPr>
              <a:t>Episode 5 takes us through the second Bush presidency and his legacy of stimulating a prolonged and deepening depression, a skyrocketing national debt, and a nation at risk of societal breakdown.</a:t>
            </a:r>
          </a:p>
        </p:txBody>
      </p:sp>
    </p:spTree>
    <p:extLst>
      <p:ext uri="{BB962C8B-B14F-4D97-AF65-F5344CB8AC3E}">
        <p14:creationId xmlns:p14="http://schemas.microsoft.com/office/powerpoint/2010/main" val="13903294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6C7F2948-96E5-48AE-9F9B-C1F18CAAEE3C}" type="slidenum">
              <a:rPr lang="en-US" altLang="en-US"/>
              <a:pPr/>
              <a:t>36</a:t>
            </a:fld>
            <a:endParaRPr lang="en-US" altLang="en-US"/>
          </a:p>
        </p:txBody>
      </p:sp>
      <p:sp>
        <p:nvSpPr>
          <p:cNvPr id="14338" name="Rectangle 2"/>
          <p:cNvSpPr>
            <a:spLocks noGrp="1" noRot="1" noChangeAspect="1" noChangeArrowheads="1" noTextEdit="1"/>
          </p:cNvSpPr>
          <p:nvPr>
            <p:ph type="sldImg"/>
          </p:nvPr>
        </p:nvSpPr>
        <p:spPr>
          <a:ln/>
        </p:spPr>
      </p:sp>
      <p:sp>
        <p:nvSpPr>
          <p:cNvPr id="14339" name="Rectangle 3"/>
          <p:cNvSpPr>
            <a:spLocks noGrp="1" noChangeArrowheads="1"/>
          </p:cNvSpPr>
          <p:nvPr>
            <p:ph type="body" idx="1"/>
          </p:nvPr>
        </p:nvSpPr>
        <p:spPr/>
        <p:txBody>
          <a:bodyPr/>
          <a:lstStyle/>
          <a:p>
            <a:r>
              <a:rPr lang="en-GB" altLang="en-US" b="1"/>
              <a:t> </a:t>
            </a:r>
            <a:endParaRPr lang="en-US" altLang="en-US" b="1"/>
          </a:p>
        </p:txBody>
      </p:sp>
    </p:spTree>
    <p:extLst>
      <p:ext uri="{BB962C8B-B14F-4D97-AF65-F5344CB8AC3E}">
        <p14:creationId xmlns:p14="http://schemas.microsoft.com/office/powerpoint/2010/main" val="15280732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5B35B929-F647-4D77-9AC5-4C56CDF4C158}" type="slidenum">
              <a:rPr lang="en-US" altLang="en-US"/>
              <a:pPr eaLnBrk="1" hangingPunct="1"/>
              <a:t>4</a:t>
            </a:fld>
            <a:endParaRPr lang="en-US" altLang="en-US"/>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n-US" b="1" dirty="0" smtClean="0">
                <a:latin typeface="Arial" panose="020B0604020202020204" pitchFamily="34" charset="0"/>
              </a:rPr>
              <a:t>The combined impact of the 1987 stock market crash, the subsequent property market downturns and the closing of hundreds of financial institutions set the stage for a change in leadership of the U.S. Presidency. Similar conditions brought Tony Blair into power as Prime Minister of Britain.</a:t>
            </a:r>
          </a:p>
          <a:p>
            <a:pPr eaLnBrk="1" hangingPunct="1"/>
            <a:endParaRPr lang="en-US" altLang="en-US" b="1" dirty="0" smtClean="0">
              <a:latin typeface="Arial" panose="020B0604020202020204" pitchFamily="34" charset="0"/>
            </a:endParaRPr>
          </a:p>
          <a:p>
            <a:pPr eaLnBrk="1" hangingPunct="1"/>
            <a:endParaRPr lang="en-GB" altLang="en-US" b="1" dirty="0" smtClean="0">
              <a:latin typeface="Arial" panose="020B0604020202020204" pitchFamily="34" charset="0"/>
            </a:endParaRPr>
          </a:p>
          <a:p>
            <a:pPr eaLnBrk="1" hangingPunct="1"/>
            <a:endParaRPr lang="en-GB" altLang="en-US" dirty="0" smtClean="0">
              <a:latin typeface="Arial" panose="020B0604020202020204" pitchFamily="34" charset="0"/>
            </a:endParaRPr>
          </a:p>
          <a:p>
            <a:pPr eaLnBrk="1" hangingPunct="1"/>
            <a:r>
              <a:rPr lang="en-GB" altLang="en-US" dirty="0" smtClean="0">
                <a:latin typeface="Arial" panose="020B0604020202020204" pitchFamily="34" charset="0"/>
              </a:rPr>
              <a:t> </a:t>
            </a:r>
            <a:endParaRPr lang="en-US" altLang="en-US" dirty="0" smtClean="0">
              <a:latin typeface="Arial" panose="020B0604020202020204" pitchFamily="34" charset="0"/>
            </a:endParaRPr>
          </a:p>
        </p:txBody>
      </p:sp>
    </p:spTree>
    <p:extLst>
      <p:ext uri="{BB962C8B-B14F-4D97-AF65-F5344CB8AC3E}">
        <p14:creationId xmlns:p14="http://schemas.microsoft.com/office/powerpoint/2010/main" val="32600674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C9F61A9E-DD8B-4A85-942F-BDF904340AF3}" type="slidenum">
              <a:rPr lang="en-US" altLang="en-US"/>
              <a:pPr eaLnBrk="1" hangingPunct="1"/>
              <a:t>5</a:t>
            </a:fld>
            <a:endParaRPr lang="en-US" altLang="en-US"/>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smtClean="0">
                <a:latin typeface="Arial" panose="020B0604020202020204" pitchFamily="34" charset="0"/>
              </a:rPr>
              <a:t>Campaigning for the Presidency, Bill Clinton told an audience at the Wharton School at the University of Pennsylvania that the economy hadn't really been working since the early 1970s, that the recession had simply aggravated problems that existed long before George H. W. Bush took office. </a:t>
            </a:r>
            <a:endParaRPr lang="en-GB" altLang="en-US" b="1" smtClean="0">
              <a:latin typeface="Arial" panose="020B0604020202020204" pitchFamily="34" charset="0"/>
            </a:endParaRPr>
          </a:p>
          <a:p>
            <a:pPr eaLnBrk="1" hangingPunct="1"/>
            <a:endParaRPr lang="en-GB" altLang="en-US" smtClean="0">
              <a:latin typeface="Arial" panose="020B0604020202020204" pitchFamily="34" charset="0"/>
            </a:endParaRPr>
          </a:p>
          <a:p>
            <a:pPr eaLnBrk="1" hangingPunct="1"/>
            <a:r>
              <a:rPr lang="en-GB" altLang="en-US" smtClean="0">
                <a:latin typeface="Arial" panose="020B0604020202020204" pitchFamily="34" charset="0"/>
              </a:rPr>
              <a:t> </a:t>
            </a:r>
            <a:endParaRPr lang="en-US" altLang="en-US" smtClean="0">
              <a:latin typeface="Arial" panose="020B0604020202020204" pitchFamily="34" charset="0"/>
            </a:endParaRPr>
          </a:p>
        </p:txBody>
      </p:sp>
    </p:spTree>
    <p:extLst>
      <p:ext uri="{BB962C8B-B14F-4D97-AF65-F5344CB8AC3E}">
        <p14:creationId xmlns:p14="http://schemas.microsoft.com/office/powerpoint/2010/main" val="38607073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C86B26BA-2D1A-449C-AF14-EB99B99143B1}" type="slidenum">
              <a:rPr lang="en-US" altLang="en-US"/>
              <a:pPr eaLnBrk="1" hangingPunct="1"/>
              <a:t>6</a:t>
            </a:fld>
            <a:endParaRPr lang="en-US" altLang="en-US"/>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smtClean="0">
                <a:latin typeface="Arial" panose="020B0604020202020204" pitchFamily="34" charset="0"/>
              </a:rPr>
              <a:t>"</a:t>
            </a:r>
            <a:r>
              <a:rPr lang="en-US" altLang="en-US" b="1" i="1" smtClean="0">
                <a:latin typeface="Arial" panose="020B0604020202020204" pitchFamily="34" charset="0"/>
              </a:rPr>
              <a:t>Even when the Bush recession ends</a:t>
            </a:r>
            <a:r>
              <a:rPr lang="en-US" altLang="en-US" b="1" smtClean="0">
                <a:latin typeface="Arial" panose="020B0604020202020204" pitchFamily="34" charset="0"/>
              </a:rPr>
              <a:t>," Mr. Clinton said, "</a:t>
            </a:r>
            <a:r>
              <a:rPr lang="en-US" altLang="en-US" b="1" i="1" smtClean="0">
                <a:latin typeface="Arial" panose="020B0604020202020204" pitchFamily="34" charset="0"/>
              </a:rPr>
              <a:t>most Americans will find themselves worse off</a:t>
            </a:r>
            <a:r>
              <a:rPr lang="en-US" altLang="en-US" b="1" smtClean="0">
                <a:latin typeface="Arial" panose="020B0604020202020204" pitchFamily="34" charset="0"/>
              </a:rPr>
              <a:t>.“</a:t>
            </a:r>
          </a:p>
          <a:p>
            <a:pPr eaLnBrk="1" hangingPunct="1"/>
            <a:endParaRPr lang="en-US" altLang="en-US" b="1" smtClean="0">
              <a:latin typeface="Arial" panose="020B0604020202020204" pitchFamily="34" charset="0"/>
            </a:endParaRPr>
          </a:p>
          <a:p>
            <a:pPr eaLnBrk="1" hangingPunct="1"/>
            <a:endParaRPr lang="en-GB" altLang="en-US" b="1" smtClean="0">
              <a:latin typeface="Arial" panose="020B0604020202020204" pitchFamily="34" charset="0"/>
            </a:endParaRPr>
          </a:p>
          <a:p>
            <a:pPr eaLnBrk="1" hangingPunct="1"/>
            <a:endParaRPr lang="en-GB" altLang="en-US" smtClean="0">
              <a:latin typeface="Arial" panose="020B0604020202020204" pitchFamily="34" charset="0"/>
            </a:endParaRPr>
          </a:p>
          <a:p>
            <a:pPr eaLnBrk="1" hangingPunct="1"/>
            <a:r>
              <a:rPr lang="en-GB" altLang="en-US" smtClean="0">
                <a:latin typeface="Arial" panose="020B0604020202020204" pitchFamily="34" charset="0"/>
              </a:rPr>
              <a:t> </a:t>
            </a:r>
            <a:endParaRPr lang="en-US" altLang="en-US" smtClean="0">
              <a:latin typeface="Arial" panose="020B0604020202020204" pitchFamily="34" charset="0"/>
            </a:endParaRPr>
          </a:p>
        </p:txBody>
      </p:sp>
    </p:spTree>
    <p:extLst>
      <p:ext uri="{BB962C8B-B14F-4D97-AF65-F5344CB8AC3E}">
        <p14:creationId xmlns:p14="http://schemas.microsoft.com/office/powerpoint/2010/main" val="2901598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4BE0EDA1-7941-4BA2-9D16-397D1123C764}" type="slidenum">
              <a:rPr lang="en-US" altLang="en-US"/>
              <a:pPr eaLnBrk="1" hangingPunct="1"/>
              <a:t>7</a:t>
            </a:fld>
            <a:endParaRPr lang="en-US" altLang="en-US"/>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smtClean="0">
                <a:latin typeface="Arial" panose="020B0604020202020204" pitchFamily="34" charset="0"/>
              </a:rPr>
              <a:t>Yet, not long after the election, Clinton declared: "</a:t>
            </a:r>
            <a:r>
              <a:rPr lang="en-US" altLang="en-US" b="1" i="1" smtClean="0">
                <a:latin typeface="Arial" panose="020B0604020202020204" pitchFamily="34" charset="0"/>
              </a:rPr>
              <a:t>We're Eisenhower Republicans here. We stand for lower deficits, free trade, and the bond market</a:t>
            </a:r>
            <a:r>
              <a:rPr lang="en-US" altLang="en-US" b="1" smtClean="0">
                <a:latin typeface="Arial" panose="020B0604020202020204" pitchFamily="34" charset="0"/>
              </a:rPr>
              <a:t>." Campaign promises aside, Bill Clinton immediately adopted the economic policies of a fiscal conservative.</a:t>
            </a:r>
          </a:p>
          <a:p>
            <a:pPr eaLnBrk="1" hangingPunct="1"/>
            <a:endParaRPr lang="en-US" altLang="en-US" b="1" smtClean="0">
              <a:latin typeface="Arial" panose="020B0604020202020204" pitchFamily="34" charset="0"/>
            </a:endParaRPr>
          </a:p>
          <a:p>
            <a:pPr eaLnBrk="1" hangingPunct="1"/>
            <a:endParaRPr lang="en-GB" altLang="en-US" b="1" smtClean="0">
              <a:latin typeface="Arial" panose="020B0604020202020204" pitchFamily="34" charset="0"/>
            </a:endParaRPr>
          </a:p>
          <a:p>
            <a:pPr eaLnBrk="1" hangingPunct="1"/>
            <a:endParaRPr lang="en-GB" altLang="en-US" smtClean="0">
              <a:latin typeface="Arial" panose="020B0604020202020204" pitchFamily="34" charset="0"/>
            </a:endParaRPr>
          </a:p>
          <a:p>
            <a:pPr eaLnBrk="1" hangingPunct="1"/>
            <a:r>
              <a:rPr lang="en-GB" altLang="en-US" smtClean="0">
                <a:latin typeface="Arial" panose="020B0604020202020204" pitchFamily="34" charset="0"/>
              </a:rPr>
              <a:t> </a:t>
            </a:r>
            <a:endParaRPr lang="en-US" altLang="en-US" smtClean="0">
              <a:latin typeface="Arial" panose="020B0604020202020204" pitchFamily="34" charset="0"/>
            </a:endParaRPr>
          </a:p>
        </p:txBody>
      </p:sp>
    </p:spTree>
    <p:extLst>
      <p:ext uri="{BB962C8B-B14F-4D97-AF65-F5344CB8AC3E}">
        <p14:creationId xmlns:p14="http://schemas.microsoft.com/office/powerpoint/2010/main" val="26719809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9D9C5A36-835E-499E-9E2E-E210973CA29F}" type="slidenum">
              <a:rPr lang="en-US" altLang="en-US"/>
              <a:pPr eaLnBrk="1" hangingPunct="1"/>
              <a:t>8</a:t>
            </a:fld>
            <a:endParaRPr lang="en-US" altLang="en-US"/>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dirty="0" smtClean="0">
                <a:latin typeface="Arial" panose="020B0604020202020204" pitchFamily="34" charset="0"/>
              </a:rPr>
              <a:t>The official statistics stated that between 1993 and 2000, the unemployment rate fell steadily from 7.5 -- 4.0 percent. Yet, many workers were, in fact, underemployed and experiencing declining incomes and benefit packages.</a:t>
            </a:r>
          </a:p>
          <a:p>
            <a:pPr eaLnBrk="1" hangingPunct="1"/>
            <a:endParaRPr lang="en-US" altLang="en-US" b="1" dirty="0" smtClean="0">
              <a:latin typeface="Arial" panose="020B0604020202020204" pitchFamily="34" charset="0"/>
            </a:endParaRPr>
          </a:p>
          <a:p>
            <a:pPr eaLnBrk="1" hangingPunct="1"/>
            <a:endParaRPr lang="en-US" altLang="en-US" dirty="0" smtClean="0">
              <a:latin typeface="Arial" panose="020B0604020202020204" pitchFamily="34" charset="0"/>
            </a:endParaRPr>
          </a:p>
          <a:p>
            <a:pPr eaLnBrk="1" hangingPunct="1"/>
            <a:endParaRPr lang="en-US" altLang="en-US" dirty="0" smtClean="0">
              <a:latin typeface="Arial" panose="020B0604020202020204" pitchFamily="34" charset="0"/>
            </a:endParaRPr>
          </a:p>
        </p:txBody>
      </p:sp>
    </p:spTree>
    <p:extLst>
      <p:ext uri="{BB962C8B-B14F-4D97-AF65-F5344CB8AC3E}">
        <p14:creationId xmlns:p14="http://schemas.microsoft.com/office/powerpoint/2010/main" val="12945652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16E325AA-4CB6-408E-AC83-44AFD628D59A}" type="slidenum">
              <a:rPr lang="en-US" altLang="en-US"/>
              <a:pPr eaLnBrk="1" hangingPunct="1"/>
              <a:t>9</a:t>
            </a:fld>
            <a:endParaRPr lang="en-US" altLang="en-US"/>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smtClean="0">
                <a:latin typeface="Arial" panose="020B0604020202020204" pitchFamily="34" charset="0"/>
              </a:rPr>
              <a:t>The official inflation rate, reported to be 1.6 percent for 1998, ignored what was happening to land prices and the effect on property prices, which were escalating at a much higher rate. Production of goods of high quality now came out of countries with  lower wage and lower land costs, establishing global prices U.S.-based firms had to meet or lose market share.</a:t>
            </a:r>
          </a:p>
          <a:p>
            <a:pPr eaLnBrk="1" hangingPunct="1"/>
            <a:endParaRPr lang="en-US" altLang="en-US" b="1" smtClean="0">
              <a:latin typeface="Arial" panose="020B0604020202020204" pitchFamily="34" charset="0"/>
            </a:endParaRPr>
          </a:p>
          <a:p>
            <a:pPr eaLnBrk="1" hangingPunct="1"/>
            <a:endParaRPr lang="en-US" altLang="en-US" smtClean="0">
              <a:latin typeface="Arial" panose="020B0604020202020204" pitchFamily="34" charset="0"/>
            </a:endParaRPr>
          </a:p>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33110300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64A684F-E21B-4232-AD6E-1DAEA92710E1}" type="slidenum">
              <a:rPr lang="en-US" altLang="en-US"/>
              <a:pPr/>
              <a:t>‹#›</a:t>
            </a:fld>
            <a:endParaRPr lang="en-US" altLang="en-US"/>
          </a:p>
        </p:txBody>
      </p:sp>
    </p:spTree>
    <p:extLst>
      <p:ext uri="{BB962C8B-B14F-4D97-AF65-F5344CB8AC3E}">
        <p14:creationId xmlns:p14="http://schemas.microsoft.com/office/powerpoint/2010/main" val="3192325944"/>
      </p:ext>
    </p:extLst>
  </p:cSld>
  <p:clrMapOvr>
    <a:masterClrMapping/>
  </p:clrMapOvr>
  <p:transition>
    <p:zo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0244CCB5-15FC-446F-9655-757D987220C4}" type="slidenum">
              <a:rPr lang="en-US" altLang="en-US"/>
              <a:pPr/>
              <a:t>‹#›</a:t>
            </a:fld>
            <a:endParaRPr lang="en-US" altLang="en-US"/>
          </a:p>
        </p:txBody>
      </p:sp>
    </p:spTree>
    <p:extLst>
      <p:ext uri="{BB962C8B-B14F-4D97-AF65-F5344CB8AC3E}">
        <p14:creationId xmlns:p14="http://schemas.microsoft.com/office/powerpoint/2010/main" val="3392995180"/>
      </p:ext>
    </p:extLst>
  </p:cSld>
  <p:clrMapOvr>
    <a:masterClrMapping/>
  </p:clrMapOvr>
  <p:transition>
    <p:zo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3DE99A84-6E69-40C2-8B72-419BF90B213D}" type="slidenum">
              <a:rPr lang="en-US" altLang="en-US"/>
              <a:pPr/>
              <a:t>‹#›</a:t>
            </a:fld>
            <a:endParaRPr lang="en-US" altLang="en-US"/>
          </a:p>
        </p:txBody>
      </p:sp>
    </p:spTree>
    <p:extLst>
      <p:ext uri="{BB962C8B-B14F-4D97-AF65-F5344CB8AC3E}">
        <p14:creationId xmlns:p14="http://schemas.microsoft.com/office/powerpoint/2010/main" val="4020378625"/>
      </p:ext>
    </p:extLst>
  </p:cSld>
  <p:clrMapOvr>
    <a:masterClrMapping/>
  </p:clrMapOvr>
  <p:transition>
    <p:zo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646FF7B1-CAAA-4A84-A526-012874210B78}" type="slidenum">
              <a:rPr lang="en-US" altLang="en-US"/>
              <a:pPr/>
              <a:t>‹#›</a:t>
            </a:fld>
            <a:endParaRPr lang="en-US" altLang="en-US"/>
          </a:p>
        </p:txBody>
      </p:sp>
    </p:spTree>
    <p:extLst>
      <p:ext uri="{BB962C8B-B14F-4D97-AF65-F5344CB8AC3E}">
        <p14:creationId xmlns:p14="http://schemas.microsoft.com/office/powerpoint/2010/main" val="2668410017"/>
      </p:ext>
    </p:extLst>
  </p:cSld>
  <p:clrMapOvr>
    <a:masterClrMapping/>
  </p:clrMapOvr>
  <p:transition>
    <p:zo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5C00B577-6679-4E7F-B824-E527F2B495CA}" type="slidenum">
              <a:rPr lang="en-US" altLang="en-US"/>
              <a:pPr/>
              <a:t>‹#›</a:t>
            </a:fld>
            <a:endParaRPr lang="en-US" altLang="en-US"/>
          </a:p>
        </p:txBody>
      </p:sp>
    </p:spTree>
    <p:extLst>
      <p:ext uri="{BB962C8B-B14F-4D97-AF65-F5344CB8AC3E}">
        <p14:creationId xmlns:p14="http://schemas.microsoft.com/office/powerpoint/2010/main" val="398634882"/>
      </p:ext>
    </p:extLst>
  </p:cSld>
  <p:clrMapOvr>
    <a:masterClrMapping/>
  </p:clrMapOvr>
  <p:transition>
    <p:zo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B01C44D9-855A-4287-94EF-3FEEC64796E4}" type="slidenum">
              <a:rPr lang="en-US" altLang="en-US"/>
              <a:pPr/>
              <a:t>‹#›</a:t>
            </a:fld>
            <a:endParaRPr lang="en-US" altLang="en-US"/>
          </a:p>
        </p:txBody>
      </p:sp>
    </p:spTree>
    <p:extLst>
      <p:ext uri="{BB962C8B-B14F-4D97-AF65-F5344CB8AC3E}">
        <p14:creationId xmlns:p14="http://schemas.microsoft.com/office/powerpoint/2010/main" val="1457936183"/>
      </p:ext>
    </p:extLst>
  </p:cSld>
  <p:clrMapOvr>
    <a:masterClrMapping/>
  </p:clrMapOvr>
  <p:transition>
    <p:zo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5161489F-D297-4A57-A23A-CB5A8FF52E81}" type="slidenum">
              <a:rPr lang="en-US" altLang="en-US"/>
              <a:pPr/>
              <a:t>‹#›</a:t>
            </a:fld>
            <a:endParaRPr lang="en-US" altLang="en-US"/>
          </a:p>
        </p:txBody>
      </p:sp>
    </p:spTree>
    <p:extLst>
      <p:ext uri="{BB962C8B-B14F-4D97-AF65-F5344CB8AC3E}">
        <p14:creationId xmlns:p14="http://schemas.microsoft.com/office/powerpoint/2010/main" val="3713301109"/>
      </p:ext>
    </p:extLst>
  </p:cSld>
  <p:clrMapOvr>
    <a:masterClrMapping/>
  </p:clrMapOvr>
  <p:transition>
    <p:zo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94E1BEC8-494B-4329-8ECB-FECF0CBFB0AE}" type="slidenum">
              <a:rPr lang="en-US" altLang="en-US"/>
              <a:pPr/>
              <a:t>‹#›</a:t>
            </a:fld>
            <a:endParaRPr lang="en-US" altLang="en-US"/>
          </a:p>
        </p:txBody>
      </p:sp>
    </p:spTree>
    <p:extLst>
      <p:ext uri="{BB962C8B-B14F-4D97-AF65-F5344CB8AC3E}">
        <p14:creationId xmlns:p14="http://schemas.microsoft.com/office/powerpoint/2010/main" val="2741749042"/>
      </p:ext>
    </p:extLst>
  </p:cSld>
  <p:clrMapOvr>
    <a:masterClrMapping/>
  </p:clrMapOvr>
  <p:transition>
    <p:zo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7D5059D1-C557-409C-820F-E1273E317D03}" type="slidenum">
              <a:rPr lang="en-US" altLang="en-US"/>
              <a:pPr/>
              <a:t>‹#›</a:t>
            </a:fld>
            <a:endParaRPr lang="en-US" altLang="en-US"/>
          </a:p>
        </p:txBody>
      </p:sp>
    </p:spTree>
    <p:extLst>
      <p:ext uri="{BB962C8B-B14F-4D97-AF65-F5344CB8AC3E}">
        <p14:creationId xmlns:p14="http://schemas.microsoft.com/office/powerpoint/2010/main" val="2324683835"/>
      </p:ext>
    </p:extLst>
  </p:cSld>
  <p:clrMapOvr>
    <a:masterClrMapping/>
  </p:clrMapOvr>
  <p:transition>
    <p:zo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64BD6283-89CB-4D93-9450-5B6854C4E31C}" type="slidenum">
              <a:rPr lang="en-US" altLang="en-US"/>
              <a:pPr/>
              <a:t>‹#›</a:t>
            </a:fld>
            <a:endParaRPr lang="en-US" altLang="en-US"/>
          </a:p>
        </p:txBody>
      </p:sp>
    </p:spTree>
    <p:extLst>
      <p:ext uri="{BB962C8B-B14F-4D97-AF65-F5344CB8AC3E}">
        <p14:creationId xmlns:p14="http://schemas.microsoft.com/office/powerpoint/2010/main" val="857628348"/>
      </p:ext>
    </p:extLst>
  </p:cSld>
  <p:clrMapOvr>
    <a:masterClrMapping/>
  </p:clrMapOvr>
  <p:transition>
    <p:zo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B9FCAADD-58AA-4AE9-BDAC-BCD23C2D5897}" type="slidenum">
              <a:rPr lang="en-US" altLang="en-US"/>
              <a:pPr/>
              <a:t>‹#›</a:t>
            </a:fld>
            <a:endParaRPr lang="en-US" altLang="en-US"/>
          </a:p>
        </p:txBody>
      </p:sp>
    </p:spTree>
    <p:extLst>
      <p:ext uri="{BB962C8B-B14F-4D97-AF65-F5344CB8AC3E}">
        <p14:creationId xmlns:p14="http://schemas.microsoft.com/office/powerpoint/2010/main" val="1597797316"/>
      </p:ext>
    </p:extLst>
  </p:cSld>
  <p:clrMapOvr>
    <a:masterClrMapping/>
  </p:clrMapOvr>
  <p:transition>
    <p:zo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C78CDF55-6E98-4E62-A9C2-1A3253968C59}" type="slidenum">
              <a:rPr lang="en-US" altLang="en-US"/>
              <a:pPr/>
              <a:t>‹#›</a:t>
            </a:fld>
            <a:endParaRPr lang="en-US" altLang="en-US"/>
          </a:p>
        </p:txBody>
      </p:sp>
    </p:spTree>
    <p:extLst>
      <p:ext uri="{BB962C8B-B14F-4D97-AF65-F5344CB8AC3E}">
        <p14:creationId xmlns:p14="http://schemas.microsoft.com/office/powerpoint/2010/main" val="3628231709"/>
      </p:ext>
    </p:extLst>
  </p:cSld>
  <p:clrMapOvr>
    <a:masterClrMapping/>
  </p:clrMapOvr>
  <p:transition>
    <p:zo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8672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latin typeface="Arial" charset="0"/>
              </a:defRPr>
            </a:lvl1pPr>
          </a:lstStyle>
          <a:p>
            <a:pPr>
              <a:defRPr/>
            </a:pPr>
            <a:endParaRPr lang="en-US"/>
          </a:p>
        </p:txBody>
      </p:sp>
      <p:sp>
        <p:nvSpPr>
          <p:cNvPr id="28672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latin typeface="Arial" charset="0"/>
              </a:defRPr>
            </a:lvl1pPr>
          </a:lstStyle>
          <a:p>
            <a:pPr>
              <a:defRPr/>
            </a:pPr>
            <a:endParaRPr lang="en-US"/>
          </a:p>
        </p:txBody>
      </p:sp>
      <p:sp>
        <p:nvSpPr>
          <p:cNvPr id="28672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3B97FC56-AF34-4E01-9593-0C845BE8E2F8}"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62" r:id="rId1"/>
    <p:sldLayoutId id="2147483661" r:id="rId2"/>
    <p:sldLayoutId id="2147483660" r:id="rId3"/>
    <p:sldLayoutId id="2147483659" r:id="rId4"/>
    <p:sldLayoutId id="2147483658" r:id="rId5"/>
    <p:sldLayoutId id="2147483657" r:id="rId6"/>
    <p:sldLayoutId id="2147483656" r:id="rId7"/>
    <p:sldLayoutId id="2147483655" r:id="rId8"/>
    <p:sldLayoutId id="2147483654" r:id="rId9"/>
    <p:sldLayoutId id="2147483653" r:id="rId10"/>
    <p:sldLayoutId id="2147483652" r:id="rId11"/>
    <p:sldLayoutId id="2147483651" r:id="rId12"/>
  </p:sldLayoutIdLst>
  <p:transition>
    <p:zoom/>
  </p:transition>
  <p:timing>
    <p:tnLst>
      <p:par>
        <p:cTn id="1" dur="indefinite" restart="never" nodeType="tmRoot"/>
      </p:par>
    </p:tnLst>
  </p:timing>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png"/><Relationship Id="rId5" Type="http://schemas.openxmlformats.org/officeDocument/2006/relationships/image" Target="../media/image12.jpe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4.png"/><Relationship Id="rId5" Type="http://schemas.openxmlformats.org/officeDocument/2006/relationships/image" Target="../media/image13.jpe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png"/><Relationship Id="rId5" Type="http://schemas.openxmlformats.org/officeDocument/2006/relationships/image" Target="../media/image15.jpe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png"/><Relationship Id="rId5" Type="http://schemas.openxmlformats.org/officeDocument/2006/relationships/image" Target="../media/image18.jpe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22.png"/><Relationship Id="rId5" Type="http://schemas.openxmlformats.org/officeDocument/2006/relationships/image" Target="../media/image21.jpe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24.png"/><Relationship Id="rId5" Type="http://schemas.openxmlformats.org/officeDocument/2006/relationships/image" Target="../media/image23.jpe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2.png"/><Relationship Id="rId5" Type="http://schemas.openxmlformats.org/officeDocument/2006/relationships/image" Target="../media/image25.jpe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2.png"/><Relationship Id="rId5" Type="http://schemas.openxmlformats.org/officeDocument/2006/relationships/image" Target="../media/image26.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2.png"/><Relationship Id="rId5" Type="http://schemas.openxmlformats.org/officeDocument/2006/relationships/image" Target="../media/image26.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2.png"/><Relationship Id="rId5" Type="http://schemas.openxmlformats.org/officeDocument/2006/relationships/image" Target="../media/image27.jpe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2.pn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2.pn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31.jpeg"/><Relationship Id="rId5" Type="http://schemas.openxmlformats.org/officeDocument/2006/relationships/image" Target="../media/image30.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2.pn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32.jpeg"/><Relationship Id="rId5" Type="http://schemas.openxmlformats.org/officeDocument/2006/relationships/hyperlink" Target="http://www.abc.net.au/reslib/200710/r195372_742203.jpg" TargetMode="External"/><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2.png"/><Relationship Id="rId5" Type="http://schemas.openxmlformats.org/officeDocument/2006/relationships/image" Target="../media/image33.jpe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png"/><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37.png"/><Relationship Id="rId5" Type="http://schemas.openxmlformats.org/officeDocument/2006/relationships/image" Target="../media/image36.jpe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41.png"/><Relationship Id="rId5" Type="http://schemas.openxmlformats.org/officeDocument/2006/relationships/image" Target="../media/image40.jpe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4.m4a"/><Relationship Id="rId7" Type="http://schemas.openxmlformats.org/officeDocument/2006/relationships/image" Target="../media/image3.jpeg"/><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notesSlide" Target="../notesSlides/notesSlide3.xml"/><Relationship Id="rId5" Type="http://schemas.openxmlformats.org/officeDocument/2006/relationships/slideLayout" Target="../slideLayouts/slideLayout1.xml"/><Relationship Id="rId4" Type="http://schemas.openxmlformats.org/officeDocument/2006/relationships/audio" Target="../media/media4.m4a"/><Relationship Id="rId9"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2.png"/><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2.png"/><Relationship Id="rId5" Type="http://schemas.openxmlformats.org/officeDocument/2006/relationships/image" Target="../media/image44.jpe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2.png"/><Relationship Id="rId5" Type="http://schemas.openxmlformats.org/officeDocument/2006/relationships/image" Target="../media/image45.jpe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png"/><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46.jpeg"/><Relationship Id="rId5" Type="http://schemas.openxmlformats.org/officeDocument/2006/relationships/hyperlink" Target="http://trendsupdates.com/wp-content/uploads/2008/12/bill_clinton_talking_at_ted_2007.jpg" TargetMode="External"/><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2.png"/><Relationship Id="rId5" Type="http://schemas.openxmlformats.org/officeDocument/2006/relationships/image" Target="../media/image47.jpe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2.png"/><Relationship Id="rId5" Type="http://schemas.openxmlformats.org/officeDocument/2006/relationships/image" Target="../media/image48.jpe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36.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png"/><Relationship Id="rId5" Type="http://schemas.openxmlformats.org/officeDocument/2006/relationships/image" Target="../media/image5.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png"/><Relationship Id="rId5" Type="http://schemas.openxmlformats.org/officeDocument/2006/relationships/image" Target="../media/image8.jpe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png"/><Relationship Id="rId5" Type="http://schemas.openxmlformats.org/officeDocument/2006/relationships/image" Target="../media/image8.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png"/><Relationship Id="rId5" Type="http://schemas.openxmlformats.org/officeDocument/2006/relationships/image" Target="../media/image11.jpe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74821B0D-1C2B-4CAB-B08F-514C618FE505}" type="slidenum">
              <a:rPr lang="en-US" altLang="en-US"/>
              <a:pPr/>
              <a:t>1</a:t>
            </a:fld>
            <a:endParaRPr lang="en-US" altLang="en-US"/>
          </a:p>
        </p:txBody>
      </p:sp>
      <p:pic>
        <p:nvPicPr>
          <p:cNvPr id="11288" name="Picture 24" descr="fotolia_3132734_X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1290" name="Rectangle 26"/>
          <p:cNvSpPr>
            <a:spLocks noGrp="1" noChangeArrowheads="1"/>
          </p:cNvSpPr>
          <p:nvPr>
            <p:ph type="ctrTitle"/>
          </p:nvPr>
        </p:nvSpPr>
        <p:spPr>
          <a:xfrm>
            <a:off x="495300" y="781050"/>
            <a:ext cx="7943850" cy="3978275"/>
          </a:xfrm>
          <a:noFill/>
          <a:ln/>
        </p:spPr>
        <p:txBody>
          <a:bodyPr anchor="ctr" anchorCtr="1"/>
          <a:lstStyle/>
          <a:p>
            <a:r>
              <a:rPr lang="en-GB" altLang="en-US" sz="3600" b="1" dirty="0">
                <a:solidFill>
                  <a:srgbClr val="FFFFCC"/>
                </a:solidFill>
                <a:latin typeface="Rockwell" pitchFamily="18" charset="0"/>
              </a:rPr>
              <a:t/>
            </a:r>
            <a:br>
              <a:rPr lang="en-GB" altLang="en-US" sz="3600" b="1" dirty="0">
                <a:solidFill>
                  <a:srgbClr val="FFFFCC"/>
                </a:solidFill>
                <a:latin typeface="Rockwell" pitchFamily="18" charset="0"/>
              </a:rPr>
            </a:br>
            <a:r>
              <a:rPr lang="en-GB" altLang="en-US" sz="3600" b="1" dirty="0" smtClean="0">
                <a:solidFill>
                  <a:schemeClr val="bg1"/>
                </a:solidFill>
                <a:latin typeface="Rockwell" pitchFamily="18" charset="0"/>
              </a:rPr>
              <a:t>BUILDING MOMENTUM TO A GLOBAL ECONOMIC COLLAPSE</a:t>
            </a:r>
            <a:r>
              <a:rPr lang="en-GB" altLang="en-US" sz="3600" b="1" dirty="0">
                <a:solidFill>
                  <a:srgbClr val="FFFFCC"/>
                </a:solidFill>
                <a:latin typeface="Rockwell" pitchFamily="18" charset="0"/>
              </a:rPr>
              <a:t/>
            </a:r>
            <a:br>
              <a:rPr lang="en-GB" altLang="en-US" sz="3600" b="1" dirty="0">
                <a:solidFill>
                  <a:srgbClr val="FFFFCC"/>
                </a:solidFill>
                <a:latin typeface="Rockwell" pitchFamily="18" charset="0"/>
              </a:rPr>
            </a:br>
            <a:r>
              <a:rPr lang="en-GB" altLang="en-US" sz="3600" b="1" dirty="0">
                <a:solidFill>
                  <a:srgbClr val="FFFFCC"/>
                </a:solidFill>
                <a:latin typeface="Rockwell" pitchFamily="18" charset="0"/>
              </a:rPr>
              <a:t/>
            </a:r>
            <a:br>
              <a:rPr lang="en-GB" altLang="en-US" sz="3600" b="1" dirty="0">
                <a:solidFill>
                  <a:srgbClr val="FFFFCC"/>
                </a:solidFill>
                <a:latin typeface="Rockwell" pitchFamily="18" charset="0"/>
              </a:rPr>
            </a:br>
            <a:r>
              <a:rPr lang="en-GB" altLang="en-US" sz="3200" b="1" dirty="0" smtClean="0">
                <a:solidFill>
                  <a:srgbClr val="FFFF00"/>
                </a:solidFill>
                <a:latin typeface="Rockwell" pitchFamily="18" charset="0"/>
              </a:rPr>
              <a:t>The Untold Story of the Inevitable Consequences of Centuries of Entrenched Privilege</a:t>
            </a:r>
            <a:endParaRPr lang="en-US" altLang="en-US" sz="3200" b="1" dirty="0">
              <a:solidFill>
                <a:srgbClr val="FFFF00"/>
              </a:solidFill>
              <a:latin typeface="Rockwell" pitchFamily="18" charset="0"/>
            </a:endParaRPr>
          </a:p>
        </p:txBody>
      </p:sp>
      <p:sp>
        <p:nvSpPr>
          <p:cNvPr id="6" name="Text Box 4"/>
          <p:cNvSpPr txBox="1">
            <a:spLocks noChangeArrowheads="1"/>
          </p:cNvSpPr>
          <p:nvPr/>
        </p:nvSpPr>
        <p:spPr bwMode="auto">
          <a:xfrm>
            <a:off x="3241675" y="5167312"/>
            <a:ext cx="255711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sz="3600" b="1" dirty="0">
                <a:solidFill>
                  <a:srgbClr val="FFFFCC"/>
                </a:solidFill>
                <a:latin typeface="Rockwell" pitchFamily="18" charset="0"/>
              </a:rPr>
              <a:t>EPISODE </a:t>
            </a:r>
            <a:r>
              <a:rPr lang="en-US" altLang="en-US" sz="3600" b="1" dirty="0" smtClean="0">
                <a:solidFill>
                  <a:srgbClr val="FFFFCC"/>
                </a:solidFill>
                <a:latin typeface="Rockwell" pitchFamily="18" charset="0"/>
              </a:rPr>
              <a:t>4</a:t>
            </a:r>
            <a:endParaRPr lang="en-US" altLang="en-US" sz="3600" b="1" dirty="0">
              <a:solidFill>
                <a:srgbClr val="FFFFCC"/>
              </a:solidFill>
              <a:latin typeface="Rockwell" pitchFamily="18"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16950" y="6330950"/>
            <a:ext cx="347663" cy="347663"/>
          </a:xfrm>
          <a:prstGeom prst="rect">
            <a:avLst/>
          </a:prstGeom>
        </p:spPr>
      </p:pic>
    </p:spTree>
    <p:extLst>
      <p:ext uri="{BB962C8B-B14F-4D97-AF65-F5344CB8AC3E}">
        <p14:creationId xmlns:p14="http://schemas.microsoft.com/office/powerpoint/2010/main" val="2112196966"/>
      </p:ext>
    </p:extLst>
  </p:cSld>
  <p:clrMapOvr>
    <a:masterClrMapping/>
  </p:clrMapOvr>
  <p:transition advTm="10712">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07064789-A4CF-440D-964C-0427B84EC3A8}" type="slidenum">
              <a:rPr lang="en-US" altLang="en-US"/>
              <a:pPr eaLnBrk="1" hangingPunct="1"/>
              <a:t>10</a:t>
            </a:fld>
            <a:endParaRPr lang="en-US" altLang="en-US"/>
          </a:p>
        </p:txBody>
      </p:sp>
      <p:pic>
        <p:nvPicPr>
          <p:cNvPr id="11267" name="Picture 6" descr="Workers%20carrying%20banana%20peppers%20at%20Kenda%20Farms%202003%20(PB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1750"/>
            <a:ext cx="9144000" cy="688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16950" y="6330950"/>
            <a:ext cx="347663" cy="347663"/>
          </a:xfrm>
          <a:prstGeom prst="rect">
            <a:avLst/>
          </a:prstGeom>
        </p:spPr>
      </p:pic>
    </p:spTree>
  </p:cSld>
  <p:clrMapOvr>
    <a:masterClrMapping/>
  </p:clrMapOvr>
  <p:transition advTm="16583">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F325375B-EDB3-421C-A614-4291E9739596}" type="slidenum">
              <a:rPr lang="en-US" altLang="en-US"/>
              <a:pPr eaLnBrk="1" hangingPunct="1"/>
              <a:t>11</a:t>
            </a:fld>
            <a:endParaRPr lang="en-US" altLang="en-US"/>
          </a:p>
        </p:txBody>
      </p:sp>
      <p:pic>
        <p:nvPicPr>
          <p:cNvPr id="12291" name="Picture 5" descr="UAW"/>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2" name="Picture 6" descr="union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82888" y="3060700"/>
            <a:ext cx="4056062" cy="342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16950" y="6330950"/>
            <a:ext cx="347663" cy="347663"/>
          </a:xfrm>
          <a:prstGeom prst="rect">
            <a:avLst/>
          </a:prstGeom>
        </p:spPr>
      </p:pic>
    </p:spTree>
  </p:cSld>
  <p:clrMapOvr>
    <a:masterClrMapping/>
  </p:clrMapOvr>
  <p:transition advTm="19770">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E02922F9-4068-4D2D-8445-407982A82987}" type="slidenum">
              <a:rPr lang="en-US" altLang="en-US"/>
              <a:pPr eaLnBrk="1" hangingPunct="1"/>
              <a:t>12</a:t>
            </a:fld>
            <a:endParaRPr lang="en-US" altLang="en-US"/>
          </a:p>
        </p:txBody>
      </p:sp>
      <p:pic>
        <p:nvPicPr>
          <p:cNvPr id="13315" name="Picture 6" descr="bighomeequit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16950" y="6330950"/>
            <a:ext cx="347663" cy="347663"/>
          </a:xfrm>
          <a:prstGeom prst="rect">
            <a:avLst/>
          </a:prstGeom>
        </p:spPr>
      </p:pic>
    </p:spTree>
  </p:cSld>
  <p:clrMapOvr>
    <a:masterClrMapping/>
  </p:clrMapOvr>
  <p:transition advTm="26711">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3845422B-F22F-4170-A43A-045F8E1695D4}" type="slidenum">
              <a:rPr lang="en-US" altLang="en-US"/>
              <a:pPr eaLnBrk="1" hangingPunct="1"/>
              <a:t>13</a:t>
            </a:fld>
            <a:endParaRPr lang="en-US" altLang="en-US"/>
          </a:p>
        </p:txBody>
      </p:sp>
      <p:pic>
        <p:nvPicPr>
          <p:cNvPr id="14339" name="Picture 8" descr="2e464e806408b158_Debt-Consolidation-Loans-UK"/>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0" name="Picture 9" descr="refinance data 1991-200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44988" y="3209925"/>
            <a:ext cx="4527550" cy="339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16950" y="6330950"/>
            <a:ext cx="347663" cy="347663"/>
          </a:xfrm>
          <a:prstGeom prst="rect">
            <a:avLst/>
          </a:prstGeom>
        </p:spPr>
      </p:pic>
    </p:spTree>
  </p:cSld>
  <p:clrMapOvr>
    <a:masterClrMapping/>
  </p:clrMapOvr>
  <p:transition advTm="17651">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839A99A6-0254-4EB0-9335-F43DFCB1F03E}" type="slidenum">
              <a:rPr lang="en-US" altLang="en-US"/>
              <a:pPr eaLnBrk="1" hangingPunct="1"/>
              <a:t>14</a:t>
            </a:fld>
            <a:endParaRPr lang="en-US" altLang="en-US"/>
          </a:p>
        </p:txBody>
      </p:sp>
      <p:pic>
        <p:nvPicPr>
          <p:cNvPr id="15363" name="Picture 5" descr="Credit%20Card%20Deb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175"/>
            <a:ext cx="9144000"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16950" y="6330950"/>
            <a:ext cx="347663" cy="347663"/>
          </a:xfrm>
          <a:prstGeom prst="rect">
            <a:avLst/>
          </a:prstGeom>
        </p:spPr>
      </p:pic>
    </p:spTree>
  </p:cSld>
  <p:clrMapOvr>
    <a:masterClrMapping/>
  </p:clrMapOvr>
  <p:transition advTm="8986">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A1A2654F-BEA0-4EAA-A39A-5E64B106C4E7}" type="slidenum">
              <a:rPr lang="en-US" altLang="en-US"/>
              <a:pPr eaLnBrk="1" hangingPunct="1"/>
              <a:t>15</a:t>
            </a:fld>
            <a:endParaRPr lang="en-US" altLang="en-US"/>
          </a:p>
        </p:txBody>
      </p:sp>
      <p:sp>
        <p:nvSpPr>
          <p:cNvPr id="16387" name="Rectangle 3"/>
          <p:cNvSpPr>
            <a:spLocks noGrp="1" noChangeArrowheads="1"/>
          </p:cNvSpPr>
          <p:nvPr>
            <p:ph type="body" idx="1"/>
          </p:nvPr>
        </p:nvSpPr>
        <p:spPr>
          <a:xfrm>
            <a:off x="4241800" y="2144713"/>
            <a:ext cx="4265613" cy="3489325"/>
          </a:xfrm>
        </p:spPr>
        <p:txBody>
          <a:bodyPr/>
          <a:lstStyle/>
          <a:p>
            <a:pPr eaLnBrk="1" hangingPunct="1">
              <a:buFontTx/>
              <a:buNone/>
            </a:pPr>
            <a:endParaRPr lang="en-US" altLang="en-US" sz="3100" smtClean="0"/>
          </a:p>
          <a:p>
            <a:pPr eaLnBrk="1" hangingPunct="1"/>
            <a:endParaRPr lang="en-US" altLang="en-US" sz="3100" smtClean="0"/>
          </a:p>
          <a:p>
            <a:pPr eaLnBrk="1" hangingPunct="1"/>
            <a:endParaRPr lang="en-US" altLang="en-US" sz="3100" smtClean="0"/>
          </a:p>
        </p:txBody>
      </p:sp>
      <p:pic>
        <p:nvPicPr>
          <p:cNvPr id="16388" name="Picture 11" descr="millennial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54213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Picture 12" descr="62548351_2f1149f5a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51325" y="0"/>
            <a:ext cx="48926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16950" y="6330950"/>
            <a:ext cx="347663" cy="347663"/>
          </a:xfrm>
          <a:prstGeom prst="rect">
            <a:avLst/>
          </a:prstGeom>
        </p:spPr>
      </p:pic>
    </p:spTree>
  </p:cSld>
  <p:clrMapOvr>
    <a:masterClrMapping/>
  </p:clrMapOvr>
  <p:transition advTm="7412">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B8805491-CD6D-43BE-87B8-37880072F2F4}" type="slidenum">
              <a:rPr lang="en-US" altLang="en-US"/>
              <a:pPr eaLnBrk="1" hangingPunct="1"/>
              <a:t>16</a:t>
            </a:fld>
            <a:endParaRPr lang="en-US" altLang="en-US"/>
          </a:p>
        </p:txBody>
      </p:sp>
      <p:sp>
        <p:nvSpPr>
          <p:cNvPr id="17411" name="Rectangle 2"/>
          <p:cNvSpPr>
            <a:spLocks noGrp="1" noChangeArrowheads="1"/>
          </p:cNvSpPr>
          <p:nvPr>
            <p:ph type="body" idx="1"/>
          </p:nvPr>
        </p:nvSpPr>
        <p:spPr>
          <a:xfrm>
            <a:off x="4241800" y="2144713"/>
            <a:ext cx="4265613" cy="3489325"/>
          </a:xfrm>
        </p:spPr>
        <p:txBody>
          <a:bodyPr/>
          <a:lstStyle/>
          <a:p>
            <a:pPr eaLnBrk="1" hangingPunct="1">
              <a:buFontTx/>
              <a:buNone/>
            </a:pPr>
            <a:endParaRPr lang="en-US" altLang="en-US" sz="3100" smtClean="0"/>
          </a:p>
          <a:p>
            <a:pPr eaLnBrk="1" hangingPunct="1"/>
            <a:endParaRPr lang="en-US" altLang="en-US" sz="3100" smtClean="0"/>
          </a:p>
          <a:p>
            <a:pPr eaLnBrk="1" hangingPunct="1"/>
            <a:endParaRPr lang="en-US" altLang="en-US" sz="3100" smtClean="0"/>
          </a:p>
        </p:txBody>
      </p:sp>
      <p:pic>
        <p:nvPicPr>
          <p:cNvPr id="17412" name="Picture 7" descr="saving-money-during-hard-financial-times-01-a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91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Picture 8" descr="Personal Savings Rate, Savings as a Share of Income, 1980–2005, Char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38250" y="735013"/>
            <a:ext cx="6180138" cy="4926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16950" y="6330950"/>
            <a:ext cx="347663" cy="347663"/>
          </a:xfrm>
          <a:prstGeom prst="rect">
            <a:avLst/>
          </a:prstGeom>
        </p:spPr>
      </p:pic>
    </p:spTree>
  </p:cSld>
  <p:clrMapOvr>
    <a:masterClrMapping/>
  </p:clrMapOvr>
  <p:transition advTm="11238">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54D04C23-3F72-4800-8F1C-C8D12F0AC667}" type="slidenum">
              <a:rPr lang="en-US" altLang="en-US"/>
              <a:pPr eaLnBrk="1" hangingPunct="1"/>
              <a:t>17</a:t>
            </a:fld>
            <a:endParaRPr lang="en-US" altLang="en-US"/>
          </a:p>
        </p:txBody>
      </p:sp>
      <p:pic>
        <p:nvPicPr>
          <p:cNvPr id="18435" name="Picture 10" descr="420_reverse_mortgage_new"/>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6" name="Picture 11" descr="PJ-AL286A_REVER_2007111221364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1150" y="874713"/>
            <a:ext cx="4670425" cy="3503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16950" y="6330950"/>
            <a:ext cx="347663" cy="347663"/>
          </a:xfrm>
          <a:prstGeom prst="rect">
            <a:avLst/>
          </a:prstGeom>
        </p:spPr>
      </p:pic>
    </p:spTree>
  </p:cSld>
  <p:clrMapOvr>
    <a:masterClrMapping/>
  </p:clrMapOvr>
  <p:transition advTm="25278">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8AE9B27A-C5E3-4F0A-A8A3-2A3F438D1C45}" type="slidenum">
              <a:rPr lang="en-US" altLang="en-US"/>
              <a:pPr eaLnBrk="1" hangingPunct="1"/>
              <a:t>18</a:t>
            </a:fld>
            <a:endParaRPr lang="en-US" altLang="en-US"/>
          </a:p>
        </p:txBody>
      </p:sp>
      <p:pic>
        <p:nvPicPr>
          <p:cNvPr id="19459" name="Picture 17" descr="ANd9GcRuMEMbmM3NH4xvofwkUoU-WH-lx0Bt-qK5elwgRQgd_7l77mU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16950" y="6330950"/>
            <a:ext cx="347663" cy="347663"/>
          </a:xfrm>
          <a:prstGeom prst="rect">
            <a:avLst/>
          </a:prstGeom>
        </p:spPr>
      </p:pic>
    </p:spTree>
  </p:cSld>
  <p:clrMapOvr>
    <a:masterClrMapping/>
  </p:clrMapOvr>
  <p:transition advTm="11188">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6F5932E8-D30E-4C59-8720-D840A4DD22BB}" type="slidenum">
              <a:rPr lang="en-US" altLang="en-US"/>
              <a:pPr eaLnBrk="1" hangingPunct="1"/>
              <a:t>19</a:t>
            </a:fld>
            <a:endParaRPr lang="en-US" altLang="en-US"/>
          </a:p>
        </p:txBody>
      </p:sp>
      <p:pic>
        <p:nvPicPr>
          <p:cNvPr id="20483" name="Picture 2" descr="alangreenspa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4" name="Text Box 3"/>
          <p:cNvSpPr txBox="1">
            <a:spLocks noChangeArrowheads="1"/>
          </p:cNvSpPr>
          <p:nvPr/>
        </p:nvSpPr>
        <p:spPr bwMode="auto">
          <a:xfrm>
            <a:off x="4229100" y="374650"/>
            <a:ext cx="4624388"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000" b="1">
                <a:solidFill>
                  <a:schemeClr val="bg1"/>
                </a:solidFill>
                <a:latin typeface="Rockwell" pitchFamily="18" charset="0"/>
              </a:rPr>
              <a:t>“Indeed, the surge in mortgage refinancing likely improved rather than worsened the financial condition of the average homeowner…”</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16950" y="6330950"/>
            <a:ext cx="347663" cy="347663"/>
          </a:xfrm>
          <a:prstGeom prst="rect">
            <a:avLst/>
          </a:prstGeom>
        </p:spPr>
      </p:pic>
    </p:spTree>
  </p:cSld>
  <p:clrMapOvr>
    <a:masterClrMapping/>
  </p:clrMapOvr>
  <p:transition advTm="10622">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74821B0D-1C2B-4CAB-B08F-514C618FE505}" type="slidenum">
              <a:rPr lang="en-US" altLang="en-US"/>
              <a:pPr/>
              <a:t>2</a:t>
            </a:fld>
            <a:endParaRPr lang="en-US" altLang="en-US"/>
          </a:p>
        </p:txBody>
      </p:sp>
      <p:pic>
        <p:nvPicPr>
          <p:cNvPr id="11288" name="Picture 24" descr="fotolia_3132734_X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1290" name="Rectangle 26"/>
          <p:cNvSpPr>
            <a:spLocks noGrp="1" noChangeArrowheads="1"/>
          </p:cNvSpPr>
          <p:nvPr>
            <p:ph type="ctrTitle"/>
          </p:nvPr>
        </p:nvSpPr>
        <p:spPr>
          <a:xfrm>
            <a:off x="332461" y="1006518"/>
            <a:ext cx="7943850" cy="3978275"/>
          </a:xfrm>
          <a:noFill/>
          <a:ln/>
        </p:spPr>
        <p:txBody>
          <a:bodyPr anchor="ctr" anchorCtr="1"/>
          <a:lstStyle/>
          <a:p>
            <a:r>
              <a:rPr lang="en-GB" altLang="en-US" sz="3600" b="1" dirty="0">
                <a:solidFill>
                  <a:srgbClr val="FFFFCC"/>
                </a:solidFill>
                <a:latin typeface="Rockwell" pitchFamily="18" charset="0"/>
              </a:rPr>
              <a:t/>
            </a:r>
            <a:br>
              <a:rPr lang="en-GB" altLang="en-US" sz="3600" b="1" dirty="0">
                <a:solidFill>
                  <a:srgbClr val="FFFFCC"/>
                </a:solidFill>
                <a:latin typeface="Rockwell" pitchFamily="18" charset="0"/>
              </a:rPr>
            </a:br>
            <a:r>
              <a:rPr lang="en-GB" altLang="en-US" sz="3600" b="1" dirty="0">
                <a:solidFill>
                  <a:srgbClr val="FFFFCC"/>
                </a:solidFill>
                <a:latin typeface="Rockwell" pitchFamily="18" charset="0"/>
              </a:rPr>
              <a:t/>
            </a:r>
            <a:br>
              <a:rPr lang="en-GB" altLang="en-US" sz="3600" b="1" dirty="0">
                <a:solidFill>
                  <a:srgbClr val="FFFFCC"/>
                </a:solidFill>
                <a:latin typeface="Rockwell" pitchFamily="18" charset="0"/>
              </a:rPr>
            </a:br>
            <a:r>
              <a:rPr lang="en-GB" altLang="en-US" sz="3600" b="1" dirty="0" smtClean="0">
                <a:solidFill>
                  <a:schemeClr val="bg1"/>
                </a:solidFill>
                <a:latin typeface="Rockwell" pitchFamily="18" charset="0"/>
              </a:rPr>
              <a:t>Clinton’s Third Way</a:t>
            </a:r>
            <a:endParaRPr lang="en-US" altLang="en-US" sz="3200" b="1" dirty="0">
              <a:solidFill>
                <a:schemeClr val="bg1"/>
              </a:solidFill>
              <a:latin typeface="Rockwell" pitchFamily="18"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16950" y="6330950"/>
            <a:ext cx="347663" cy="347663"/>
          </a:xfrm>
          <a:prstGeom prst="rect">
            <a:avLst/>
          </a:prstGeom>
        </p:spPr>
      </p:pic>
    </p:spTree>
    <p:extLst>
      <p:ext uri="{BB962C8B-B14F-4D97-AF65-F5344CB8AC3E}">
        <p14:creationId xmlns:p14="http://schemas.microsoft.com/office/powerpoint/2010/main" val="49873015"/>
      </p:ext>
    </p:extLst>
  </p:cSld>
  <p:clrMapOvr>
    <a:masterClrMapping/>
  </p:clrMapOvr>
  <p:transition advTm="7204">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1E7B4570-0697-4DAB-B2E2-CEB44EE8A304}" type="slidenum">
              <a:rPr lang="en-US" altLang="en-US"/>
              <a:pPr eaLnBrk="1" hangingPunct="1"/>
              <a:t>20</a:t>
            </a:fld>
            <a:endParaRPr lang="en-US" altLang="en-US"/>
          </a:p>
        </p:txBody>
      </p:sp>
      <p:pic>
        <p:nvPicPr>
          <p:cNvPr id="21507" name="Picture 2" descr="alangreenspa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8" name="Text Box 3"/>
          <p:cNvSpPr txBox="1">
            <a:spLocks noChangeArrowheads="1"/>
          </p:cNvSpPr>
          <p:nvPr/>
        </p:nvSpPr>
        <p:spPr bwMode="auto">
          <a:xfrm>
            <a:off x="4189413" y="277813"/>
            <a:ext cx="4624387" cy="253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000" b="1">
                <a:solidFill>
                  <a:schemeClr val="bg1"/>
                </a:solidFill>
                <a:latin typeface="Rockwell" pitchFamily="18" charset="0"/>
              </a:rPr>
              <a:t>“Some of the equity extracted through mortgage refinancing was used to pay down more expensive, non-tax-deductible consumer debt or used to make purchases that would otherwise have been financed by more expensive and less tax-favored credit.”</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16950" y="6330950"/>
            <a:ext cx="347663" cy="347663"/>
          </a:xfrm>
          <a:prstGeom prst="rect">
            <a:avLst/>
          </a:prstGeom>
        </p:spPr>
      </p:pic>
    </p:spTree>
  </p:cSld>
  <p:clrMapOvr>
    <a:masterClrMapping/>
  </p:clrMapOvr>
  <p:transition advTm="17667">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801C0E58-D8B0-41C5-86D6-7E60AF2DAB43}" type="slidenum">
              <a:rPr lang="en-US" altLang="en-US"/>
              <a:pPr eaLnBrk="1" hangingPunct="1"/>
              <a:t>21</a:t>
            </a:fld>
            <a:endParaRPr lang="en-US" altLang="en-US"/>
          </a:p>
        </p:txBody>
      </p:sp>
      <p:pic>
        <p:nvPicPr>
          <p:cNvPr id="22531" name="Picture 14" descr="fig0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16950" y="6330950"/>
            <a:ext cx="347663" cy="347663"/>
          </a:xfrm>
          <a:prstGeom prst="rect">
            <a:avLst/>
          </a:prstGeom>
        </p:spPr>
      </p:pic>
    </p:spTree>
  </p:cSld>
  <p:clrMapOvr>
    <a:masterClrMapping/>
  </p:clrMapOvr>
  <p:transition advTm="21018">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9BFFFCB6-BBE5-4014-B68C-EE8D482ED70D}" type="slidenum">
              <a:rPr lang="en-US" altLang="en-US"/>
              <a:pPr eaLnBrk="1" hangingPunct="1"/>
              <a:t>22</a:t>
            </a:fld>
            <a:endParaRPr lang="en-US" altLang="en-US"/>
          </a:p>
        </p:txBody>
      </p:sp>
      <p:pic>
        <p:nvPicPr>
          <p:cNvPr id="23555" name="Picture 9" descr="courtesy%20Frontpa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10" descr="fannie freddie portfolio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3213" y="290513"/>
            <a:ext cx="5065712" cy="3389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16950" y="6330950"/>
            <a:ext cx="347663" cy="347663"/>
          </a:xfrm>
          <a:prstGeom prst="rect">
            <a:avLst/>
          </a:prstGeom>
        </p:spPr>
      </p:pic>
    </p:spTree>
  </p:cSld>
  <p:clrMapOvr>
    <a:masterClrMapping/>
  </p:clrMapOvr>
  <p:transition advTm="14923">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4739D652-2E43-4F54-A18E-44893F637EB0}" type="slidenum">
              <a:rPr lang="en-US" altLang="en-US"/>
              <a:pPr eaLnBrk="1" hangingPunct="1"/>
              <a:t>23</a:t>
            </a:fld>
            <a:endParaRPr lang="en-US" altLang="en-US"/>
          </a:p>
        </p:txBody>
      </p:sp>
      <p:pic>
        <p:nvPicPr>
          <p:cNvPr id="24579" name="Picture 5" descr="clintonsignsglasssteagallrepea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0" name="Picture 7" descr="NaugahydeDarkBrow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6556375"/>
            <a:ext cx="9144000"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1" name="Text Box 8"/>
          <p:cNvSpPr txBox="1">
            <a:spLocks noChangeArrowheads="1"/>
          </p:cNvSpPr>
          <p:nvPr/>
        </p:nvSpPr>
        <p:spPr bwMode="auto">
          <a:xfrm>
            <a:off x="2922588" y="4576763"/>
            <a:ext cx="374808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b="1">
                <a:solidFill>
                  <a:srgbClr val="FFFFCC"/>
                </a:solidFill>
                <a:latin typeface="Rockwell" pitchFamily="18" charset="0"/>
              </a:rPr>
              <a:t>President Clinton signs the repeal of the Glass-Steagall Act</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16950" y="6330950"/>
            <a:ext cx="347663" cy="347663"/>
          </a:xfrm>
          <a:prstGeom prst="rect">
            <a:avLst/>
          </a:prstGeom>
        </p:spPr>
      </p:pic>
    </p:spTree>
  </p:cSld>
  <p:clrMapOvr>
    <a:masterClrMapping/>
  </p:clrMapOvr>
  <p:transition advTm="21632">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C676AF69-DD39-498E-A2C2-FE8EFBCADD13}" type="slidenum">
              <a:rPr lang="en-US" altLang="en-US"/>
              <a:pPr eaLnBrk="1" hangingPunct="1"/>
              <a:t>24</a:t>
            </a:fld>
            <a:endParaRPr lang="en-US" altLang="en-US"/>
          </a:p>
        </p:txBody>
      </p:sp>
      <p:pic>
        <p:nvPicPr>
          <p:cNvPr id="25603" name="Picture 2" descr="Wall Street sign">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5875"/>
            <a:ext cx="9144000" cy="6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16950" y="6330950"/>
            <a:ext cx="347663" cy="347663"/>
          </a:xfrm>
          <a:prstGeom prst="rect">
            <a:avLst/>
          </a:prstGeom>
        </p:spPr>
      </p:pic>
    </p:spTree>
  </p:cSld>
  <p:clrMapOvr>
    <a:masterClrMapping/>
  </p:clrMapOvr>
  <p:transition advTm="19336">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A650DDE3-16FB-43E3-8A5E-4672CE05CE39}" type="slidenum">
              <a:rPr lang="en-US" altLang="en-US"/>
              <a:pPr eaLnBrk="1" hangingPunct="1"/>
              <a:t>25</a:t>
            </a:fld>
            <a:endParaRPr lang="en-US" altLang="en-US"/>
          </a:p>
        </p:txBody>
      </p:sp>
      <p:pic>
        <p:nvPicPr>
          <p:cNvPr id="26627" name="Picture 4" descr="NASDAQ"/>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16950" y="6330950"/>
            <a:ext cx="347663" cy="347663"/>
          </a:xfrm>
          <a:prstGeom prst="rect">
            <a:avLst/>
          </a:prstGeom>
        </p:spPr>
      </p:pic>
    </p:spTree>
  </p:cSld>
  <p:clrMapOvr>
    <a:masterClrMapping/>
  </p:clrMapOvr>
  <p:transition advTm="29884">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DF932004-0EF6-4F91-B141-2AE7DFE8BF5F}" type="slidenum">
              <a:rPr lang="en-US" altLang="en-US"/>
              <a:pPr eaLnBrk="1" hangingPunct="1"/>
              <a:t>26</a:t>
            </a:fld>
            <a:endParaRPr lang="en-US" altLang="en-US"/>
          </a:p>
        </p:txBody>
      </p:sp>
      <p:pic>
        <p:nvPicPr>
          <p:cNvPr id="27651" name="Picture 16" descr="20_Dollars_art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2" name="Picture 17" descr="consumer_debt_outstandi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52613" y="1654175"/>
            <a:ext cx="5688012" cy="386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16950" y="6330950"/>
            <a:ext cx="347663" cy="347663"/>
          </a:xfrm>
          <a:prstGeom prst="rect">
            <a:avLst/>
          </a:prstGeom>
        </p:spPr>
      </p:pic>
    </p:spTree>
  </p:cSld>
  <p:clrMapOvr>
    <a:masterClrMapping/>
  </p:clrMapOvr>
  <p:transition advTm="16884">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1915DAAC-DDCA-455E-B9F0-72693CF4B72E}" type="slidenum">
              <a:rPr lang="en-US" altLang="en-US"/>
              <a:pPr eaLnBrk="1" hangingPunct="1"/>
              <a:t>27</a:t>
            </a:fld>
            <a:endParaRPr lang="en-US" altLang="en-US"/>
          </a:p>
        </p:txBody>
      </p:sp>
      <p:pic>
        <p:nvPicPr>
          <p:cNvPr id="28675" name="Picture 11" descr="wra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6" name="Picture 12" descr="Median income household cannot buy median priced ho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35388" y="522288"/>
            <a:ext cx="5019675" cy="364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16950" y="6330950"/>
            <a:ext cx="347663" cy="347663"/>
          </a:xfrm>
          <a:prstGeom prst="rect">
            <a:avLst/>
          </a:prstGeom>
        </p:spPr>
      </p:pic>
    </p:spTree>
  </p:cSld>
  <p:clrMapOvr>
    <a:masterClrMapping/>
  </p:clrMapOvr>
  <p:transition advTm="15322">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B3AC885C-CBB9-4695-9CB9-8EBCD1767039}" type="slidenum">
              <a:rPr lang="en-US" altLang="en-US"/>
              <a:pPr eaLnBrk="1" hangingPunct="1"/>
              <a:t>28</a:t>
            </a:fld>
            <a:endParaRPr lang="en-US" altLang="en-US"/>
          </a:p>
        </p:txBody>
      </p:sp>
      <p:pic>
        <p:nvPicPr>
          <p:cNvPr id="29699" name="Picture 7" descr="automatic-savings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0" name="Picture 8" descr="29-08-saving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0200" y="3363913"/>
            <a:ext cx="4095750" cy="316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16950" y="6330950"/>
            <a:ext cx="347663" cy="347663"/>
          </a:xfrm>
          <a:prstGeom prst="rect">
            <a:avLst/>
          </a:prstGeom>
        </p:spPr>
      </p:pic>
    </p:spTree>
  </p:cSld>
  <p:clrMapOvr>
    <a:masterClrMapping/>
  </p:clrMapOvr>
  <p:transition advTm="15976">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06D2745D-D347-4068-9A23-E382962F4C7B}" type="slidenum">
              <a:rPr lang="en-US" altLang="en-US"/>
              <a:pPr eaLnBrk="1" hangingPunct="1"/>
              <a:t>29</a:t>
            </a:fld>
            <a:endParaRPr lang="en-US" altLang="en-US"/>
          </a:p>
        </p:txBody>
      </p:sp>
      <p:pic>
        <p:nvPicPr>
          <p:cNvPr id="30723" name="Picture 9" descr="3592610426_e94b43011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5875"/>
            <a:ext cx="9144000" cy="6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4" name="Picture 10" descr="mortgage debt as portion of household debt 1970 o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4725" y="927100"/>
            <a:ext cx="7410450" cy="5005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16950" y="6330950"/>
            <a:ext cx="347663" cy="347663"/>
          </a:xfrm>
          <a:prstGeom prst="rect">
            <a:avLst/>
          </a:prstGeom>
        </p:spPr>
      </p:pic>
    </p:spTree>
  </p:cSld>
  <p:clrMapOvr>
    <a:masterClrMapping/>
  </p:clrMapOvr>
  <p:transition advTm="24226">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FB7116F2-6F2F-4065-A37F-1E0CD975363A}" type="slidenum">
              <a:rPr lang="en-US" altLang="en-US"/>
              <a:pPr eaLnBrk="1" hangingPunct="1"/>
              <a:t>3</a:t>
            </a:fld>
            <a:endParaRPr lang="en-US" altLang="en-US"/>
          </a:p>
        </p:txBody>
      </p:sp>
      <p:pic>
        <p:nvPicPr>
          <p:cNvPr id="3075" name="Picture 2" descr="full-summit-cp-584900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6" name="Rectangle 3"/>
          <p:cNvSpPr>
            <a:spLocks noGrp="1" noChangeArrowheads="1"/>
          </p:cNvSpPr>
          <p:nvPr>
            <p:ph type="subTitle" idx="1"/>
          </p:nvPr>
        </p:nvSpPr>
        <p:spPr>
          <a:xfrm>
            <a:off x="1931988" y="3821113"/>
            <a:ext cx="4938712" cy="2614612"/>
          </a:xfrm>
          <a:noFill/>
        </p:spPr>
        <p:txBody>
          <a:bodyPr/>
          <a:lstStyle/>
          <a:p>
            <a:pPr eaLnBrk="1" hangingPunct="1"/>
            <a:r>
              <a:rPr lang="en-GB" altLang="en-US" sz="2800" b="1" dirty="0" smtClean="0">
                <a:solidFill>
                  <a:srgbClr val="FFFFCC"/>
                </a:solidFill>
                <a:latin typeface="Rockwell" pitchFamily="18" charset="0"/>
              </a:rPr>
              <a:t>Written by</a:t>
            </a:r>
          </a:p>
          <a:p>
            <a:pPr eaLnBrk="1" hangingPunct="1"/>
            <a:r>
              <a:rPr lang="en-GB" altLang="en-US" sz="3600" b="1" dirty="0" smtClean="0">
                <a:solidFill>
                  <a:srgbClr val="FFFFCC"/>
                </a:solidFill>
                <a:latin typeface="Rockwell" pitchFamily="18" charset="0"/>
              </a:rPr>
              <a:t>Edward J. Dodson, M.L.A.</a:t>
            </a:r>
            <a:endParaRPr lang="en-GB" altLang="en-US" sz="2800" b="1" dirty="0" smtClean="0">
              <a:solidFill>
                <a:srgbClr val="FFFFCC"/>
              </a:solidFill>
              <a:latin typeface="Rockwell" pitchFamily="18" charset="0"/>
            </a:endParaRPr>
          </a:p>
          <a:p>
            <a:pPr eaLnBrk="1" hangingPunct="1"/>
            <a:endParaRPr lang="en-GB" altLang="en-US" sz="2800" b="1" dirty="0" smtClean="0">
              <a:latin typeface="Rockwell" pitchFamily="18" charset="0"/>
            </a:endParaRPr>
          </a:p>
          <a:p>
            <a:pPr eaLnBrk="1" hangingPunct="1"/>
            <a:endParaRPr lang="en-GB" altLang="en-US" sz="4400" b="1" dirty="0" smtClean="0">
              <a:latin typeface="Rockwell" pitchFamily="18" charset="0"/>
            </a:endParaRPr>
          </a:p>
          <a:p>
            <a:pPr eaLnBrk="1" hangingPunct="1">
              <a:lnSpc>
                <a:spcPct val="90000"/>
              </a:lnSpc>
            </a:pPr>
            <a:endParaRPr lang="en-US" altLang="en-US" sz="2800" b="1" dirty="0" smtClean="0">
              <a:latin typeface="Rockwell" pitchFamily="18" charset="0"/>
            </a:endParaRPr>
          </a:p>
        </p:txBody>
      </p:sp>
      <p:pic>
        <p:nvPicPr>
          <p:cNvPr id="3078" name="Picture 6">
            <a:hlinkClick r:id="" action="ppaction://media"/>
          </p:cNvPr>
          <p:cNvPicPr>
            <a:picLocks noChangeAspect="1" noChangeArrowheads="1"/>
          </p:cNvPicPr>
          <p:nvPr>
            <a:audioFile r:link="rId2"/>
            <p:extLst>
              <p:ext uri="{DAA4B4D4-6D71-4841-9C94-3DE7FCFB9230}">
                <p14:media xmlns:p14="http://schemas.microsoft.com/office/powerpoint/2010/main" r:embed="rId1"/>
              </p:ext>
            </p:extLst>
          </p:nvPr>
        </p:nvPicPr>
        <p:blipFill>
          <a:blip r:embed="rId8">
            <a:extLst>
              <a:ext uri="{28A0092B-C50C-407E-A947-70E740481C1C}">
                <a14:useLocalDpi xmlns:a14="http://schemas.microsoft.com/office/drawing/2010/main" val="0"/>
              </a:ext>
            </a:extLst>
          </a:blip>
          <a:srcRect/>
          <a:stretch>
            <a:fillRect/>
          </a:stretch>
        </p:blipFill>
        <p:spPr bwMode="auto">
          <a:xfrm>
            <a:off x="8669338" y="6383338"/>
            <a:ext cx="304800" cy="304800"/>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8616950" y="6330950"/>
            <a:ext cx="347663" cy="347663"/>
          </a:xfrm>
          <a:prstGeom prst="rect">
            <a:avLst/>
          </a:prstGeom>
        </p:spPr>
      </p:pic>
    </p:spTree>
  </p:cSld>
  <p:clrMapOvr>
    <a:masterClrMapping/>
  </p:clrMapOvr>
  <p:transition advTm="6094">
    <p:zo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 fill="hold"/>
                                        <p:tgtEl>
                                          <p:spTgt spid="307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0" fill="hold" display="0">
                  <p:stCondLst>
                    <p:cond delay="indefinite"/>
                  </p:stCondLst>
                  <p:endCondLst>
                    <p:cond evt="onPrev" delay="0">
                      <p:tgtEl>
                        <p:sldTgt/>
                      </p:tgtEl>
                    </p:cond>
                    <p:cond evt="onStopAudio" delay="0">
                      <p:tgtEl>
                        <p:sldTgt/>
                      </p:tgtEl>
                    </p:cond>
                  </p:endCondLst>
                </p:cTn>
                <p:tgtEl>
                  <p:spTgt spid="3078"/>
                </p:tgtEl>
              </p:cMediaNode>
            </p:audio>
            <p:audio isNarration="1">
              <p:cMediaNode vol="80000" showWhenStopped="0">
                <p:cTn id="11"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17" objId="3078"/>
        <p14:stopEvt time="3033" objId="3078"/>
      </p14:showEvtLst>
    </p:ext>
  </p:extLs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040A2FFC-9691-4E6D-96A9-482C7CD844E8}" type="slidenum">
              <a:rPr lang="en-US" altLang="en-US"/>
              <a:pPr eaLnBrk="1" hangingPunct="1"/>
              <a:t>30</a:t>
            </a:fld>
            <a:endParaRPr lang="en-US" altLang="en-US"/>
          </a:p>
        </p:txBody>
      </p:sp>
      <p:sp>
        <p:nvSpPr>
          <p:cNvPr id="31747" name="Text Box 3"/>
          <p:cNvSpPr txBox="1">
            <a:spLocks noChangeArrowheads="1"/>
          </p:cNvSpPr>
          <p:nvPr/>
        </p:nvSpPr>
        <p:spPr bwMode="auto">
          <a:xfrm>
            <a:off x="392113" y="2584450"/>
            <a:ext cx="26685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2400"/>
          </a:p>
        </p:txBody>
      </p:sp>
      <p:pic>
        <p:nvPicPr>
          <p:cNvPr id="31748" name="Picture 14" descr="loanappkey_42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9" name="Picture 15" descr="conforming-loan_125851517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1938" y="254000"/>
            <a:ext cx="2767012" cy="372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16950" y="6330950"/>
            <a:ext cx="347663" cy="347663"/>
          </a:xfrm>
          <a:prstGeom prst="rect">
            <a:avLst/>
          </a:prstGeom>
        </p:spPr>
      </p:pic>
    </p:spTree>
  </p:cSld>
  <p:clrMapOvr>
    <a:masterClrMapping/>
  </p:clrMapOvr>
  <p:transition advTm="18832">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933EACC4-FA77-4C40-952C-DE0C820280D4}" type="slidenum">
              <a:rPr lang="en-US" altLang="en-US"/>
              <a:pPr eaLnBrk="1" hangingPunct="1"/>
              <a:t>31</a:t>
            </a:fld>
            <a:endParaRPr lang="en-US" altLang="en-US"/>
          </a:p>
        </p:txBody>
      </p:sp>
      <p:sp>
        <p:nvSpPr>
          <p:cNvPr id="32771" name="Text Box 2"/>
          <p:cNvSpPr txBox="1">
            <a:spLocks noChangeArrowheads="1"/>
          </p:cNvSpPr>
          <p:nvPr/>
        </p:nvSpPr>
        <p:spPr bwMode="auto">
          <a:xfrm>
            <a:off x="392113" y="2584450"/>
            <a:ext cx="26685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2400"/>
          </a:p>
        </p:txBody>
      </p:sp>
      <p:pic>
        <p:nvPicPr>
          <p:cNvPr id="32772" name="Picture 6" descr="Belmont_Townhome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16950" y="6330950"/>
            <a:ext cx="347663" cy="347663"/>
          </a:xfrm>
          <a:prstGeom prst="rect">
            <a:avLst/>
          </a:prstGeom>
        </p:spPr>
      </p:pic>
    </p:spTree>
  </p:cSld>
  <p:clrMapOvr>
    <a:masterClrMapping/>
  </p:clrMapOvr>
  <p:transition advTm="15965">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5" name="Picture 9" descr="mdf776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28800" y="0"/>
            <a:ext cx="54562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16950" y="6330950"/>
            <a:ext cx="347663" cy="347663"/>
          </a:xfrm>
          <a:prstGeom prst="rect">
            <a:avLst/>
          </a:prstGeom>
        </p:spPr>
      </p:pic>
    </p:spTree>
  </p:cSld>
  <p:clrMapOvr>
    <a:masterClrMapping/>
  </p:clrMapOvr>
  <p:transition advTm="11271">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9" name="Picture 5" descr="bill clinton talking at ted 2007 300x225 The fight against global warming: viable only if profitable">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03134" y="2367065"/>
            <a:ext cx="3151760" cy="2363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0" name="Text Box 6"/>
          <p:cNvSpPr txBox="1">
            <a:spLocks noChangeArrowheads="1"/>
          </p:cNvSpPr>
          <p:nvPr/>
        </p:nvSpPr>
        <p:spPr bwMode="auto">
          <a:xfrm>
            <a:off x="550086" y="1333228"/>
            <a:ext cx="4689880" cy="4893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dirty="0">
                <a:latin typeface="Rockwell" pitchFamily="18" charset="0"/>
              </a:rPr>
              <a:t>“Working together, America has done well. Our economy is breaking records with more than 22 million new jobs, the lowest unemployment in 30 years, the highest homeownership ever, the longest expansion in history. …More than 3 million children have health insurance now, and more than 7 million Americans have been lifted out of poverty. Incomes are rising across the board.”</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16950" y="6330950"/>
            <a:ext cx="347663" cy="347663"/>
          </a:xfrm>
          <a:prstGeom prst="rect">
            <a:avLst/>
          </a:prstGeom>
        </p:spPr>
      </p:pic>
    </p:spTree>
  </p:cSld>
  <p:clrMapOvr>
    <a:masterClrMapping/>
  </p:clrMapOvr>
  <p:transition advTm="28847">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23" name="Picture 7" descr="200px-Clinton_Blai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36323" y="973070"/>
            <a:ext cx="5107562" cy="4724011"/>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16950" y="6330950"/>
            <a:ext cx="347663" cy="347663"/>
          </a:xfrm>
          <a:prstGeom prst="rect">
            <a:avLst/>
          </a:prstGeom>
        </p:spPr>
      </p:pic>
    </p:spTree>
  </p:cSld>
  <p:clrMapOvr>
    <a:masterClrMapping/>
  </p:clrMapOvr>
  <p:transition advTm="9685">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433439E5-52F1-4247-A3C1-9B94F692EBCB}" type="slidenum">
              <a:rPr lang="en-US" altLang="en-US"/>
              <a:pPr eaLnBrk="1" hangingPunct="1"/>
              <a:t>35</a:t>
            </a:fld>
            <a:endParaRPr lang="en-US" altLang="en-US"/>
          </a:p>
        </p:txBody>
      </p:sp>
      <p:pic>
        <p:nvPicPr>
          <p:cNvPr id="35843" name="Picture 5" descr="bush_geor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16950" y="6330950"/>
            <a:ext cx="347663" cy="347663"/>
          </a:xfrm>
          <a:prstGeom prst="rect">
            <a:avLst/>
          </a:prstGeom>
        </p:spPr>
      </p:pic>
    </p:spTree>
  </p:cSld>
  <p:clrMapOvr>
    <a:masterClrMapping/>
  </p:clrMapOvr>
  <p:transition advTm="16808">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74821B0D-1C2B-4CAB-B08F-514C618FE505}" type="slidenum">
              <a:rPr lang="en-US" altLang="en-US"/>
              <a:pPr/>
              <a:t>36</a:t>
            </a:fld>
            <a:endParaRPr lang="en-US" altLang="en-US"/>
          </a:p>
        </p:txBody>
      </p:sp>
      <p:pic>
        <p:nvPicPr>
          <p:cNvPr id="11288" name="Picture 24" descr="fotolia_3132734_X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1290" name="Rectangle 26"/>
          <p:cNvSpPr>
            <a:spLocks noGrp="1" noChangeArrowheads="1"/>
          </p:cNvSpPr>
          <p:nvPr>
            <p:ph type="ctrTitle"/>
          </p:nvPr>
        </p:nvSpPr>
        <p:spPr>
          <a:xfrm>
            <a:off x="332461" y="1006518"/>
            <a:ext cx="7943850" cy="3978275"/>
          </a:xfrm>
          <a:noFill/>
          <a:ln/>
        </p:spPr>
        <p:txBody>
          <a:bodyPr anchor="ctr" anchorCtr="1"/>
          <a:lstStyle/>
          <a:p>
            <a:r>
              <a:rPr lang="en-GB" altLang="en-US" sz="3600" b="1" dirty="0">
                <a:solidFill>
                  <a:srgbClr val="FFFFCC"/>
                </a:solidFill>
                <a:latin typeface="Rockwell" pitchFamily="18" charset="0"/>
              </a:rPr>
              <a:t/>
            </a:r>
            <a:br>
              <a:rPr lang="en-GB" altLang="en-US" sz="3600" b="1" dirty="0">
                <a:solidFill>
                  <a:srgbClr val="FFFFCC"/>
                </a:solidFill>
                <a:latin typeface="Rockwell" pitchFamily="18" charset="0"/>
              </a:rPr>
            </a:br>
            <a:r>
              <a:rPr lang="en-GB" altLang="en-US" sz="3600" b="1" dirty="0">
                <a:solidFill>
                  <a:srgbClr val="FFFFCC"/>
                </a:solidFill>
                <a:latin typeface="Rockwell" pitchFamily="18" charset="0"/>
              </a:rPr>
              <a:t/>
            </a:r>
            <a:br>
              <a:rPr lang="en-GB" altLang="en-US" sz="3600" b="1" dirty="0">
                <a:solidFill>
                  <a:srgbClr val="FFFFCC"/>
                </a:solidFill>
                <a:latin typeface="Rockwell" pitchFamily="18" charset="0"/>
              </a:rPr>
            </a:br>
            <a:r>
              <a:rPr lang="en-GB" altLang="en-US" b="1" dirty="0" smtClean="0">
                <a:solidFill>
                  <a:schemeClr val="bg1"/>
                </a:solidFill>
                <a:latin typeface="Rockwell" pitchFamily="18" charset="0"/>
              </a:rPr>
              <a:t>End of Episode 4</a:t>
            </a:r>
            <a:endParaRPr lang="en-US" altLang="en-US" b="1" dirty="0">
              <a:solidFill>
                <a:schemeClr val="bg1"/>
              </a:solidFill>
              <a:latin typeface="Rockwell" pitchFamily="18"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16950" y="6330950"/>
            <a:ext cx="347663" cy="347663"/>
          </a:xfrm>
          <a:prstGeom prst="rect">
            <a:avLst/>
          </a:prstGeom>
        </p:spPr>
      </p:pic>
    </p:spTree>
    <p:extLst>
      <p:ext uri="{BB962C8B-B14F-4D97-AF65-F5344CB8AC3E}">
        <p14:creationId xmlns:p14="http://schemas.microsoft.com/office/powerpoint/2010/main" val="3139150746"/>
      </p:ext>
    </p:extLst>
  </p:cSld>
  <p:clrMapOvr>
    <a:masterClrMapping/>
  </p:clrMapOvr>
  <p:transition advTm="6016">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CE3E835F-75F0-461E-A58A-31F7AA785946}" type="slidenum">
              <a:rPr lang="en-US" altLang="en-US"/>
              <a:pPr eaLnBrk="1" hangingPunct="1"/>
              <a:t>4</a:t>
            </a:fld>
            <a:endParaRPr lang="en-US" altLang="en-US"/>
          </a:p>
        </p:txBody>
      </p:sp>
      <p:pic>
        <p:nvPicPr>
          <p:cNvPr id="5123" name="Picture 16" descr="clinton_and_blai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16950" y="6330950"/>
            <a:ext cx="347663" cy="347663"/>
          </a:xfrm>
          <a:prstGeom prst="rect">
            <a:avLst/>
          </a:prstGeom>
        </p:spPr>
      </p:pic>
    </p:spTree>
  </p:cSld>
  <p:clrMapOvr>
    <a:masterClrMapping/>
  </p:clrMapOvr>
  <p:transition advTm="21747">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FE698135-7B7F-49B8-A00F-0467E97945F2}" type="slidenum">
              <a:rPr lang="en-US" altLang="en-US"/>
              <a:pPr eaLnBrk="1" hangingPunct="1"/>
              <a:t>5</a:t>
            </a:fld>
            <a:endParaRPr lang="en-US" altLang="en-US"/>
          </a:p>
        </p:txBody>
      </p:sp>
      <p:pic>
        <p:nvPicPr>
          <p:cNvPr id="6147" name="Picture 12" descr="hires_061128-F-0193C-00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8" name="Picture 13" descr="300time_changemandate_9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35350" y="519113"/>
            <a:ext cx="2254250" cy="296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16950" y="6330950"/>
            <a:ext cx="347663" cy="347663"/>
          </a:xfrm>
          <a:prstGeom prst="rect">
            <a:avLst/>
          </a:prstGeom>
        </p:spPr>
      </p:pic>
    </p:spTree>
  </p:cSld>
  <p:clrMapOvr>
    <a:masterClrMapping/>
  </p:clrMapOvr>
  <p:transition advTm="20373">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Text Box 6"/>
          <p:cNvSpPr txBox="1">
            <a:spLocks noChangeArrowheads="1"/>
          </p:cNvSpPr>
          <p:nvPr/>
        </p:nvSpPr>
        <p:spPr bwMode="auto">
          <a:xfrm>
            <a:off x="5175115" y="2519903"/>
            <a:ext cx="2829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dirty="0">
                <a:latin typeface="Rockwell" pitchFamily="18" charset="0"/>
              </a:rPr>
              <a:t>“Even when the Bush recession ends, most Americans will find themselves worse off.”</a:t>
            </a:r>
          </a:p>
        </p:txBody>
      </p:sp>
      <p:pic>
        <p:nvPicPr>
          <p:cNvPr id="7" name="Picture 9" descr="Clinton-First%20Inaugura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6034" y="2541384"/>
            <a:ext cx="3530600" cy="2265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16950" y="6330950"/>
            <a:ext cx="347663" cy="347663"/>
          </a:xfrm>
          <a:prstGeom prst="rect">
            <a:avLst/>
          </a:prstGeom>
        </p:spPr>
      </p:pic>
    </p:spTree>
  </p:cSld>
  <p:clrMapOvr>
    <a:masterClrMapping/>
  </p:clrMapOvr>
  <p:transition advTm="10928">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9" descr="Clinton-First%20Inaugura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9005" y="2214799"/>
            <a:ext cx="3530600" cy="2265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7" name="Text Box 10"/>
          <p:cNvSpPr txBox="1">
            <a:spLocks noChangeArrowheads="1"/>
          </p:cNvSpPr>
          <p:nvPr/>
        </p:nvSpPr>
        <p:spPr bwMode="auto">
          <a:xfrm>
            <a:off x="4727644" y="2369918"/>
            <a:ext cx="3566808" cy="1955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dirty="0">
                <a:latin typeface="Rockwell" pitchFamily="18" charset="0"/>
              </a:rPr>
              <a:t>“We’re Eisenhower Republicans here. We stand for lower deficits, free trade, and the bond market.”</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16950" y="6330950"/>
            <a:ext cx="347663" cy="347663"/>
          </a:xfrm>
          <a:prstGeom prst="rect">
            <a:avLst/>
          </a:prstGeom>
        </p:spPr>
      </p:pic>
    </p:spTree>
  </p:cSld>
  <p:clrMapOvr>
    <a:masterClrMapping/>
  </p:clrMapOvr>
  <p:transition advTm="19878">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872254DA-E830-4B01-BA2B-57496CADB13B}" type="slidenum">
              <a:rPr lang="en-US" altLang="en-US"/>
              <a:pPr eaLnBrk="1" hangingPunct="1"/>
              <a:t>8</a:t>
            </a:fld>
            <a:endParaRPr lang="en-US" altLang="en-US"/>
          </a:p>
        </p:txBody>
      </p:sp>
      <p:pic>
        <p:nvPicPr>
          <p:cNvPr id="9219" name="Picture 13" descr="unemployment-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5875"/>
            <a:ext cx="9144000" cy="6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 name="Picture 15" descr="12209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86313" y="3368675"/>
            <a:ext cx="4089400" cy="318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16950" y="6330950"/>
            <a:ext cx="347663" cy="347663"/>
          </a:xfrm>
          <a:prstGeom prst="rect">
            <a:avLst/>
          </a:prstGeom>
        </p:spPr>
      </p:pic>
    </p:spTree>
  </p:cSld>
  <p:clrMapOvr>
    <a:masterClrMapping/>
  </p:clrMapOvr>
  <p:transition advTm="18596">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FBD689B1-BAE1-4BA6-98B0-3FD124D494AE}" type="slidenum">
              <a:rPr lang="en-US" altLang="en-US"/>
              <a:pPr eaLnBrk="1" hangingPunct="1"/>
              <a:t>9</a:t>
            </a:fld>
            <a:endParaRPr lang="en-US" altLang="en-US"/>
          </a:p>
        </p:txBody>
      </p:sp>
      <p:pic>
        <p:nvPicPr>
          <p:cNvPr id="10243" name="Picture 5" descr="trade_defici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16950" y="6330950"/>
            <a:ext cx="347663" cy="347663"/>
          </a:xfrm>
          <a:prstGeom prst="rect">
            <a:avLst/>
          </a:prstGeom>
        </p:spPr>
      </p:pic>
    </p:spTree>
  </p:cSld>
  <p:clrMapOvr>
    <a:masterClrMapping/>
  </p:clrMapOvr>
  <p:transition advTm="25948">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3018</TotalTime>
  <Words>1551</Words>
  <Application>Microsoft Office PowerPoint</Application>
  <PresentationFormat>On-screen Show (4:3)</PresentationFormat>
  <Paragraphs>140</Paragraphs>
  <Slides>36</Slides>
  <Notes>36</Notes>
  <HiddenSlides>0</HiddenSlides>
  <MMClips>37</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36</vt:i4>
      </vt:variant>
    </vt:vector>
  </HeadingPairs>
  <TitlesOfParts>
    <vt:vector size="40" baseType="lpstr">
      <vt:lpstr>Arial</vt:lpstr>
      <vt:lpstr>Rockwell</vt:lpstr>
      <vt:lpstr>Wingdings</vt:lpstr>
      <vt:lpstr>Default Design</vt:lpstr>
      <vt:lpstr> BUILDING MOMENTUM TO A GLOBAL ECONOMIC COLLAPSE  The Untold Story of the Inevitable Consequences of Centuries of Entrenched Privilege</vt:lpstr>
      <vt:lpstr>  Clinton’s Third Way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End of Episode 4</vt:lpstr>
    </vt:vector>
  </TitlesOfParts>
  <Company>Clearly Presented</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Business 4 Template</dc:title>
  <dc:creator>Presentation Helper</dc:creator>
  <cp:lastModifiedBy>Owner</cp:lastModifiedBy>
  <cp:revision>111</cp:revision>
  <dcterms:created xsi:type="dcterms:W3CDTF">2005-01-17T10:30:32Z</dcterms:created>
  <dcterms:modified xsi:type="dcterms:W3CDTF">2018-02-12T01:42:15Z</dcterms:modified>
</cp:coreProperties>
</file>